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8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8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8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334255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5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104865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654" name="Date Placeholder 3"/>
          <p:cNvSpPr>
            <a:spLocks noGrp="1"/>
          </p:cNvSpPr>
          <p:nvPr>
            <p:ph type="dt" sz="half" idx="10"/>
          </p:nvPr>
        </p:nvSpPr>
        <p:spPr/>
        <p:txBody>
          <a:bodyPr/>
          <a:lstStyle/>
          <a:p>
            <a:fld id="{511B24D2-E805-4A1F-8433-7D3B98A2F282}" type="datetimeFigureOut">
              <a:rPr lang="en-IN" smtClean="0"/>
              <a:t>07-06-2021</a:t>
            </a:fld>
            <a:endParaRPr lang="en-IN" dirty="0"/>
          </a:p>
        </p:txBody>
      </p:sp>
      <p:sp>
        <p:nvSpPr>
          <p:cNvPr id="1048655" name="Footer Placeholder 4"/>
          <p:cNvSpPr>
            <a:spLocks noGrp="1"/>
          </p:cNvSpPr>
          <p:nvPr>
            <p:ph type="ftr" sz="quarter" idx="11"/>
          </p:nvPr>
        </p:nvSpPr>
        <p:spPr/>
        <p:txBody>
          <a:bodyPr/>
          <a:lstStyle/>
          <a:p>
            <a:endParaRPr lang="en-IN" dirty="0"/>
          </a:p>
        </p:txBody>
      </p:sp>
      <p:sp>
        <p:nvSpPr>
          <p:cNvPr id="1048656" name="Slide Number Placeholder 5"/>
          <p:cNvSpPr>
            <a:spLocks noGrp="1"/>
          </p:cNvSpPr>
          <p:nvPr>
            <p:ph type="sldNum" sz="quarter" idx="12"/>
          </p:nvPr>
        </p:nvSpPr>
        <p:spPr/>
        <p:txBody>
          <a:bodyPr/>
          <a:lstStyle/>
          <a:p>
            <a:fld id="{0DC020BA-5C5C-480F-8258-4752D3AD4ECF}" type="slidenum">
              <a:rPr lang="en-IN" smtClean="0"/>
              <a:t>‹#›</a:t>
            </a:fld>
            <a:endParaRPr lang="en-IN"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68" name="Title 1"/>
          <p:cNvSpPr>
            <a:spLocks noGrp="1"/>
          </p:cNvSpPr>
          <p:nvPr>
            <p:ph type="title"/>
          </p:nvPr>
        </p:nvSpPr>
        <p:spPr/>
        <p:txBody>
          <a:bodyPr/>
          <a:lstStyle/>
          <a:p>
            <a:r>
              <a:rPr lang="en-US"/>
              <a:t>Click to edit Master title style</a:t>
            </a:r>
          </a:p>
        </p:txBody>
      </p:sp>
      <p:sp>
        <p:nvSpPr>
          <p:cNvPr id="1048669"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0" name="Date Placeholder 3"/>
          <p:cNvSpPr>
            <a:spLocks noGrp="1"/>
          </p:cNvSpPr>
          <p:nvPr>
            <p:ph type="dt" sz="half" idx="10"/>
          </p:nvPr>
        </p:nvSpPr>
        <p:spPr/>
        <p:txBody>
          <a:bodyPr/>
          <a:lstStyle/>
          <a:p>
            <a:fld id="{511B24D2-E805-4A1F-8433-7D3B98A2F282}" type="datetimeFigureOut">
              <a:rPr lang="en-IN" smtClean="0"/>
              <a:t>07-06-2021</a:t>
            </a:fld>
            <a:endParaRPr lang="en-IN" dirty="0"/>
          </a:p>
        </p:txBody>
      </p:sp>
      <p:sp>
        <p:nvSpPr>
          <p:cNvPr id="1048671" name="Footer Placeholder 4"/>
          <p:cNvSpPr>
            <a:spLocks noGrp="1"/>
          </p:cNvSpPr>
          <p:nvPr>
            <p:ph type="ftr" sz="quarter" idx="11"/>
          </p:nvPr>
        </p:nvSpPr>
        <p:spPr/>
        <p:txBody>
          <a:bodyPr/>
          <a:lstStyle/>
          <a:p>
            <a:endParaRPr lang="en-IN" dirty="0"/>
          </a:p>
        </p:txBody>
      </p:sp>
      <p:sp>
        <p:nvSpPr>
          <p:cNvPr id="1048672" name="Slide Number Placeholder 5"/>
          <p:cNvSpPr>
            <a:spLocks noGrp="1"/>
          </p:cNvSpPr>
          <p:nvPr>
            <p:ph type="sldNum" sz="quarter" idx="12"/>
          </p:nvPr>
        </p:nvSpPr>
        <p:spPr/>
        <p:txBody>
          <a:bodyPr/>
          <a:lstStyle/>
          <a:p>
            <a:fld id="{0DC020BA-5C5C-480F-8258-4752D3AD4ECF}" type="slidenum">
              <a:rPr lang="en-IN" smtClean="0"/>
              <a:t>‹#›</a:t>
            </a:fld>
            <a:endParaRPr lang="en-IN"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57"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1048658"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9" name="Date Placeholder 3"/>
          <p:cNvSpPr>
            <a:spLocks noGrp="1"/>
          </p:cNvSpPr>
          <p:nvPr>
            <p:ph type="dt" sz="half" idx="10"/>
          </p:nvPr>
        </p:nvSpPr>
        <p:spPr/>
        <p:txBody>
          <a:bodyPr/>
          <a:lstStyle/>
          <a:p>
            <a:fld id="{511B24D2-E805-4A1F-8433-7D3B98A2F282}" type="datetimeFigureOut">
              <a:rPr lang="en-IN" smtClean="0"/>
              <a:t>07-06-2021</a:t>
            </a:fld>
            <a:endParaRPr lang="en-IN" dirty="0"/>
          </a:p>
        </p:txBody>
      </p:sp>
      <p:sp>
        <p:nvSpPr>
          <p:cNvPr id="1048660" name="Footer Placeholder 4"/>
          <p:cNvSpPr>
            <a:spLocks noGrp="1"/>
          </p:cNvSpPr>
          <p:nvPr>
            <p:ph type="ftr" sz="quarter" idx="11"/>
          </p:nvPr>
        </p:nvSpPr>
        <p:spPr/>
        <p:txBody>
          <a:bodyPr/>
          <a:lstStyle/>
          <a:p>
            <a:endParaRPr lang="en-IN" dirty="0"/>
          </a:p>
        </p:txBody>
      </p:sp>
      <p:sp>
        <p:nvSpPr>
          <p:cNvPr id="1048661" name="Slide Number Placeholder 5"/>
          <p:cNvSpPr>
            <a:spLocks noGrp="1"/>
          </p:cNvSpPr>
          <p:nvPr>
            <p:ph type="sldNum" sz="quarter" idx="12"/>
          </p:nvPr>
        </p:nvSpPr>
        <p:spPr/>
        <p:txBody>
          <a:bodyPr/>
          <a:lstStyle/>
          <a:p>
            <a:fld id="{0DC020BA-5C5C-480F-8258-4752D3AD4ECF}" type="slidenum">
              <a:rPr lang="en-IN" smtClean="0"/>
              <a:t>‹#›</a:t>
            </a:fld>
            <a:endParaRPr lang="en-IN"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4" name="Title 1"/>
          <p:cNvSpPr>
            <a:spLocks noGrp="1"/>
          </p:cNvSpPr>
          <p:nvPr>
            <p:ph type="title"/>
          </p:nvPr>
        </p:nvSpPr>
        <p:spPr/>
        <p:txBody>
          <a:bodyPr/>
          <a:lstStyle/>
          <a:p>
            <a:r>
              <a:rPr lang="en-US"/>
              <a:t>Click to edit Master title style</a:t>
            </a:r>
          </a:p>
        </p:txBody>
      </p:sp>
      <p:sp>
        <p:nvSpPr>
          <p:cNvPr id="1048595"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6" name="Date Placeholder 3"/>
          <p:cNvSpPr>
            <a:spLocks noGrp="1"/>
          </p:cNvSpPr>
          <p:nvPr>
            <p:ph type="dt" sz="half" idx="10"/>
          </p:nvPr>
        </p:nvSpPr>
        <p:spPr/>
        <p:txBody>
          <a:bodyPr/>
          <a:lstStyle/>
          <a:p>
            <a:fld id="{511B24D2-E805-4A1F-8433-7D3B98A2F282}" type="datetimeFigureOut">
              <a:rPr lang="en-IN" smtClean="0"/>
              <a:t>07-06-2021</a:t>
            </a:fld>
            <a:endParaRPr lang="en-IN" dirty="0"/>
          </a:p>
        </p:txBody>
      </p:sp>
      <p:sp>
        <p:nvSpPr>
          <p:cNvPr id="1048597" name="Footer Placeholder 4"/>
          <p:cNvSpPr>
            <a:spLocks noGrp="1"/>
          </p:cNvSpPr>
          <p:nvPr>
            <p:ph type="ftr" sz="quarter" idx="11"/>
          </p:nvPr>
        </p:nvSpPr>
        <p:spPr/>
        <p:txBody>
          <a:bodyPr/>
          <a:lstStyle/>
          <a:p>
            <a:endParaRPr lang="en-IN" dirty="0"/>
          </a:p>
        </p:txBody>
      </p:sp>
      <p:sp>
        <p:nvSpPr>
          <p:cNvPr id="1048598" name="Slide Number Placeholder 5"/>
          <p:cNvSpPr>
            <a:spLocks noGrp="1"/>
          </p:cNvSpPr>
          <p:nvPr>
            <p:ph type="sldNum" sz="quarter" idx="12"/>
          </p:nvPr>
        </p:nvSpPr>
        <p:spPr/>
        <p:txBody>
          <a:bodyPr/>
          <a:lstStyle/>
          <a:p>
            <a:fld id="{0DC020BA-5C5C-480F-8258-4752D3AD4ECF}" type="slidenum">
              <a:rPr lang="en-IN" smtClean="0"/>
              <a:t>‹#›</a:t>
            </a:fld>
            <a:endParaRPr lang="en-IN"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73"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1048674"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75" name="Date Placeholder 3"/>
          <p:cNvSpPr>
            <a:spLocks noGrp="1"/>
          </p:cNvSpPr>
          <p:nvPr>
            <p:ph type="dt" sz="half" idx="10"/>
          </p:nvPr>
        </p:nvSpPr>
        <p:spPr/>
        <p:txBody>
          <a:bodyPr/>
          <a:lstStyle/>
          <a:p>
            <a:fld id="{511B24D2-E805-4A1F-8433-7D3B98A2F282}" type="datetimeFigureOut">
              <a:rPr lang="en-IN" smtClean="0"/>
              <a:t>07-06-2021</a:t>
            </a:fld>
            <a:endParaRPr lang="en-IN" dirty="0"/>
          </a:p>
        </p:txBody>
      </p:sp>
      <p:sp>
        <p:nvSpPr>
          <p:cNvPr id="1048676" name="Footer Placeholder 4"/>
          <p:cNvSpPr>
            <a:spLocks noGrp="1"/>
          </p:cNvSpPr>
          <p:nvPr>
            <p:ph type="ftr" sz="quarter" idx="11"/>
          </p:nvPr>
        </p:nvSpPr>
        <p:spPr/>
        <p:txBody>
          <a:bodyPr/>
          <a:lstStyle/>
          <a:p>
            <a:endParaRPr lang="en-IN" dirty="0"/>
          </a:p>
        </p:txBody>
      </p:sp>
      <p:sp>
        <p:nvSpPr>
          <p:cNvPr id="1048677" name="Slide Number Placeholder 5"/>
          <p:cNvSpPr>
            <a:spLocks noGrp="1"/>
          </p:cNvSpPr>
          <p:nvPr>
            <p:ph type="sldNum" sz="quarter" idx="12"/>
          </p:nvPr>
        </p:nvSpPr>
        <p:spPr/>
        <p:txBody>
          <a:bodyPr/>
          <a:lstStyle/>
          <a:p>
            <a:fld id="{0DC020BA-5C5C-480F-8258-4752D3AD4ECF}" type="slidenum">
              <a:rPr lang="en-IN" smtClean="0"/>
              <a:t>‹#›</a:t>
            </a:fld>
            <a:endParaRPr lang="en-IN"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US"/>
              <a:t>Click to edit Master title style</a:t>
            </a:r>
          </a:p>
        </p:txBody>
      </p:sp>
      <p:sp>
        <p:nvSpPr>
          <p:cNvPr id="1048612"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13"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14" name="Date Placeholder 4"/>
          <p:cNvSpPr>
            <a:spLocks noGrp="1"/>
          </p:cNvSpPr>
          <p:nvPr>
            <p:ph type="dt" sz="half" idx="10"/>
          </p:nvPr>
        </p:nvSpPr>
        <p:spPr/>
        <p:txBody>
          <a:bodyPr/>
          <a:lstStyle/>
          <a:p>
            <a:fld id="{511B24D2-E805-4A1F-8433-7D3B98A2F282}" type="datetimeFigureOut">
              <a:rPr lang="en-IN" smtClean="0"/>
              <a:t>07-06-2021</a:t>
            </a:fld>
            <a:endParaRPr lang="en-IN" dirty="0"/>
          </a:p>
        </p:txBody>
      </p:sp>
      <p:sp>
        <p:nvSpPr>
          <p:cNvPr id="1048615" name="Footer Placeholder 5"/>
          <p:cNvSpPr>
            <a:spLocks noGrp="1"/>
          </p:cNvSpPr>
          <p:nvPr>
            <p:ph type="ftr" sz="quarter" idx="11"/>
          </p:nvPr>
        </p:nvSpPr>
        <p:spPr/>
        <p:txBody>
          <a:bodyPr/>
          <a:lstStyle/>
          <a:p>
            <a:endParaRPr lang="en-IN" dirty="0"/>
          </a:p>
        </p:txBody>
      </p:sp>
      <p:sp>
        <p:nvSpPr>
          <p:cNvPr id="1048616" name="Slide Number Placeholder 6"/>
          <p:cNvSpPr>
            <a:spLocks noGrp="1"/>
          </p:cNvSpPr>
          <p:nvPr>
            <p:ph type="sldNum" sz="quarter" idx="12"/>
          </p:nvPr>
        </p:nvSpPr>
        <p:spPr/>
        <p:txBody>
          <a:bodyPr/>
          <a:lstStyle/>
          <a:p>
            <a:fld id="{0DC020BA-5C5C-480F-8258-4752D3AD4ECF}" type="slidenum">
              <a:rPr lang="en-IN" smtClean="0"/>
              <a:t>‹#›</a:t>
            </a:fld>
            <a:endParaRPr lang="en-IN"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583" name="Title 1"/>
          <p:cNvSpPr>
            <a:spLocks noGrp="1"/>
          </p:cNvSpPr>
          <p:nvPr>
            <p:ph type="title"/>
          </p:nvPr>
        </p:nvSpPr>
        <p:spPr/>
        <p:txBody>
          <a:bodyPr/>
          <a:lstStyle/>
          <a:p>
            <a:r>
              <a:rPr lang="en-US"/>
              <a:t>Click to edit Master title style</a:t>
            </a:r>
          </a:p>
        </p:txBody>
      </p:sp>
      <p:sp>
        <p:nvSpPr>
          <p:cNvPr id="1048584"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585"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6"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587"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8" name="Date Placeholder 6"/>
          <p:cNvSpPr>
            <a:spLocks noGrp="1"/>
          </p:cNvSpPr>
          <p:nvPr>
            <p:ph type="dt" sz="half" idx="10"/>
          </p:nvPr>
        </p:nvSpPr>
        <p:spPr/>
        <p:txBody>
          <a:bodyPr/>
          <a:lstStyle/>
          <a:p>
            <a:fld id="{511B24D2-E805-4A1F-8433-7D3B98A2F282}" type="datetimeFigureOut">
              <a:rPr lang="en-IN" smtClean="0"/>
              <a:t>07-06-2021</a:t>
            </a:fld>
            <a:endParaRPr lang="en-IN" dirty="0"/>
          </a:p>
        </p:txBody>
      </p:sp>
      <p:sp>
        <p:nvSpPr>
          <p:cNvPr id="1048589" name="Footer Placeholder 7"/>
          <p:cNvSpPr>
            <a:spLocks noGrp="1"/>
          </p:cNvSpPr>
          <p:nvPr>
            <p:ph type="ftr" sz="quarter" idx="11"/>
          </p:nvPr>
        </p:nvSpPr>
        <p:spPr/>
        <p:txBody>
          <a:bodyPr/>
          <a:lstStyle/>
          <a:p>
            <a:endParaRPr lang="en-IN" dirty="0"/>
          </a:p>
        </p:txBody>
      </p:sp>
      <p:sp>
        <p:nvSpPr>
          <p:cNvPr id="1048590" name="Slide Number Placeholder 8"/>
          <p:cNvSpPr>
            <a:spLocks noGrp="1"/>
          </p:cNvSpPr>
          <p:nvPr>
            <p:ph type="sldNum" sz="quarter" idx="12"/>
          </p:nvPr>
        </p:nvSpPr>
        <p:spPr/>
        <p:txBody>
          <a:bodyPr/>
          <a:lstStyle/>
          <a:p>
            <a:fld id="{0DC020BA-5C5C-480F-8258-4752D3AD4ECF}" type="slidenum">
              <a:rPr lang="en-IN" smtClean="0"/>
              <a:t>‹#›</a:t>
            </a:fld>
            <a:endParaRPr lang="en-IN"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US"/>
              <a:t>Click to edit Master title style</a:t>
            </a:r>
          </a:p>
        </p:txBody>
      </p:sp>
      <p:sp>
        <p:nvSpPr>
          <p:cNvPr id="1048637" name="Date Placeholder 2"/>
          <p:cNvSpPr>
            <a:spLocks noGrp="1"/>
          </p:cNvSpPr>
          <p:nvPr>
            <p:ph type="dt" sz="half" idx="10"/>
          </p:nvPr>
        </p:nvSpPr>
        <p:spPr/>
        <p:txBody>
          <a:bodyPr/>
          <a:lstStyle/>
          <a:p>
            <a:fld id="{511B24D2-E805-4A1F-8433-7D3B98A2F282}" type="datetimeFigureOut">
              <a:rPr lang="en-IN" smtClean="0"/>
              <a:t>07-06-2021</a:t>
            </a:fld>
            <a:endParaRPr lang="en-IN" dirty="0"/>
          </a:p>
        </p:txBody>
      </p:sp>
      <p:sp>
        <p:nvSpPr>
          <p:cNvPr id="1048638" name="Footer Placeholder 3"/>
          <p:cNvSpPr>
            <a:spLocks noGrp="1"/>
          </p:cNvSpPr>
          <p:nvPr>
            <p:ph type="ftr" sz="quarter" idx="11"/>
          </p:nvPr>
        </p:nvSpPr>
        <p:spPr/>
        <p:txBody>
          <a:bodyPr/>
          <a:lstStyle/>
          <a:p>
            <a:endParaRPr lang="en-IN" dirty="0"/>
          </a:p>
        </p:txBody>
      </p:sp>
      <p:sp>
        <p:nvSpPr>
          <p:cNvPr id="1048639" name="Slide Number Placeholder 4"/>
          <p:cNvSpPr>
            <a:spLocks noGrp="1"/>
          </p:cNvSpPr>
          <p:nvPr>
            <p:ph type="sldNum" sz="quarter" idx="12"/>
          </p:nvPr>
        </p:nvSpPr>
        <p:spPr/>
        <p:txBody>
          <a:bodyPr/>
          <a:lstStyle/>
          <a:p>
            <a:fld id="{0DC020BA-5C5C-480F-8258-4752D3AD4ECF}" type="slidenum">
              <a:rPr lang="en-IN" smtClean="0"/>
              <a:t>‹#›</a:t>
            </a:fld>
            <a:endParaRPr lang="en-IN"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28" name="Date Placeholder 1"/>
          <p:cNvSpPr>
            <a:spLocks noGrp="1"/>
          </p:cNvSpPr>
          <p:nvPr>
            <p:ph type="dt" sz="half" idx="10"/>
          </p:nvPr>
        </p:nvSpPr>
        <p:spPr/>
        <p:txBody>
          <a:bodyPr/>
          <a:lstStyle/>
          <a:p>
            <a:fld id="{511B24D2-E805-4A1F-8433-7D3B98A2F282}" type="datetimeFigureOut">
              <a:rPr lang="en-IN" smtClean="0"/>
              <a:t>07-06-2021</a:t>
            </a:fld>
            <a:endParaRPr lang="en-IN" dirty="0"/>
          </a:p>
        </p:txBody>
      </p:sp>
      <p:sp>
        <p:nvSpPr>
          <p:cNvPr id="1048629" name="Footer Placeholder 2"/>
          <p:cNvSpPr>
            <a:spLocks noGrp="1"/>
          </p:cNvSpPr>
          <p:nvPr>
            <p:ph type="ftr" sz="quarter" idx="11"/>
          </p:nvPr>
        </p:nvSpPr>
        <p:spPr/>
        <p:txBody>
          <a:bodyPr/>
          <a:lstStyle/>
          <a:p>
            <a:endParaRPr lang="en-IN" dirty="0"/>
          </a:p>
        </p:txBody>
      </p:sp>
      <p:sp>
        <p:nvSpPr>
          <p:cNvPr id="1048630" name="Slide Number Placeholder 3"/>
          <p:cNvSpPr>
            <a:spLocks noGrp="1"/>
          </p:cNvSpPr>
          <p:nvPr>
            <p:ph type="sldNum" sz="quarter" idx="12"/>
          </p:nvPr>
        </p:nvSpPr>
        <p:spPr/>
        <p:txBody>
          <a:bodyPr/>
          <a:lstStyle/>
          <a:p>
            <a:fld id="{0DC020BA-5C5C-480F-8258-4752D3AD4ECF}" type="slidenum">
              <a:rPr lang="en-IN" smtClean="0"/>
              <a:t>‹#›</a:t>
            </a:fld>
            <a:endParaRPr lang="en-IN"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8"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1048679"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80" name="Date Placeholder 4"/>
          <p:cNvSpPr>
            <a:spLocks noGrp="1"/>
          </p:cNvSpPr>
          <p:nvPr>
            <p:ph type="dt" sz="half" idx="10"/>
          </p:nvPr>
        </p:nvSpPr>
        <p:spPr/>
        <p:txBody>
          <a:bodyPr/>
          <a:lstStyle/>
          <a:p>
            <a:fld id="{511B24D2-E805-4A1F-8433-7D3B98A2F282}" type="datetimeFigureOut">
              <a:rPr lang="en-IN" smtClean="0"/>
              <a:t>07-06-2021</a:t>
            </a:fld>
            <a:endParaRPr lang="en-IN" dirty="0"/>
          </a:p>
        </p:txBody>
      </p:sp>
      <p:sp>
        <p:nvSpPr>
          <p:cNvPr id="1048681" name="Footer Placeholder 5"/>
          <p:cNvSpPr>
            <a:spLocks noGrp="1"/>
          </p:cNvSpPr>
          <p:nvPr>
            <p:ph type="ftr" sz="quarter" idx="11"/>
          </p:nvPr>
        </p:nvSpPr>
        <p:spPr/>
        <p:txBody>
          <a:bodyPr/>
          <a:lstStyle/>
          <a:p>
            <a:endParaRPr lang="en-IN" dirty="0"/>
          </a:p>
        </p:txBody>
      </p:sp>
      <p:sp>
        <p:nvSpPr>
          <p:cNvPr id="1048682" name="Slide Number Placeholder 6"/>
          <p:cNvSpPr>
            <a:spLocks noGrp="1"/>
          </p:cNvSpPr>
          <p:nvPr>
            <p:ph type="sldNum" sz="quarter" idx="12"/>
          </p:nvPr>
        </p:nvSpPr>
        <p:spPr/>
        <p:txBody>
          <a:bodyPr/>
          <a:lstStyle/>
          <a:p>
            <a:fld id="{0DC020BA-5C5C-480F-8258-4752D3AD4ECF}" type="slidenum">
              <a:rPr lang="en-IN" smtClean="0"/>
              <a:t>‹#›</a:t>
            </a:fld>
            <a:endParaRPr lang="en-IN" dirty="0"/>
          </a:p>
        </p:txBody>
      </p:sp>
      <p:sp>
        <p:nvSpPr>
          <p:cNvPr id="1048683"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6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104866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4866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65" name="Date Placeholder 7"/>
          <p:cNvSpPr>
            <a:spLocks noGrp="1"/>
          </p:cNvSpPr>
          <p:nvPr>
            <p:ph type="dt" sz="half" idx="10"/>
          </p:nvPr>
        </p:nvSpPr>
        <p:spPr/>
        <p:txBody>
          <a:bodyPr/>
          <a:lstStyle/>
          <a:p>
            <a:fld id="{511B24D2-E805-4A1F-8433-7D3B98A2F282}" type="datetimeFigureOut">
              <a:rPr lang="en-IN" smtClean="0"/>
              <a:t>07-06-2021</a:t>
            </a:fld>
            <a:endParaRPr lang="en-IN" dirty="0"/>
          </a:p>
        </p:txBody>
      </p:sp>
      <p:sp>
        <p:nvSpPr>
          <p:cNvPr id="1048666" name="Slide Number Placeholder 8"/>
          <p:cNvSpPr>
            <a:spLocks noGrp="1"/>
          </p:cNvSpPr>
          <p:nvPr>
            <p:ph type="sldNum" sz="quarter" idx="11"/>
          </p:nvPr>
        </p:nvSpPr>
        <p:spPr/>
        <p:txBody>
          <a:bodyPr/>
          <a:lstStyle/>
          <a:p>
            <a:fld id="{0DC020BA-5C5C-480F-8258-4752D3AD4ECF}" type="slidenum">
              <a:rPr lang="en-IN" smtClean="0"/>
              <a:t>‹#›</a:t>
            </a:fld>
            <a:endParaRPr lang="en-IN" dirty="0"/>
          </a:p>
        </p:txBody>
      </p:sp>
      <p:sp>
        <p:nvSpPr>
          <p:cNvPr id="1048667" name="Footer Placeholder 9"/>
          <p:cNvSpPr>
            <a:spLocks noGrp="1"/>
          </p:cNvSpPr>
          <p:nvPr>
            <p:ph type="ftr" sz="quarter" idx="12"/>
          </p:nvPr>
        </p:nvSpPr>
        <p:spPr/>
        <p:txBody>
          <a:bodyPr/>
          <a:lstStyle/>
          <a:p>
            <a:endParaRPr lang="en-IN"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48577"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579"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580"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DC020BA-5C5C-480F-8258-4752D3AD4ECF}" type="slidenum">
              <a:rPr lang="en-IN" smtClean="0"/>
              <a:t>‹#›</a:t>
            </a:fld>
            <a:endParaRPr lang="en-IN" dirty="0"/>
          </a:p>
        </p:txBody>
      </p:sp>
      <p:sp>
        <p:nvSpPr>
          <p:cNvPr id="1048581"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IN" dirty="0"/>
          </a:p>
        </p:txBody>
      </p:sp>
      <p:sp>
        <p:nvSpPr>
          <p:cNvPr id="1048582"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11B24D2-E805-4A1F-8433-7D3B98A2F282}" type="datetimeFigureOut">
              <a:rPr lang="en-IN" smtClean="0"/>
              <a:t>07-06-2021</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p:transition>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
          <p:cNvSpPr>
            <a:spLocks noGrp="1"/>
          </p:cNvSpPr>
          <p:nvPr>
            <p:ph type="title"/>
          </p:nvPr>
        </p:nvSpPr>
        <p:spPr>
          <a:xfrm>
            <a:off x="758829" y="641997"/>
            <a:ext cx="6978269" cy="2676075"/>
          </a:xfrm>
        </p:spPr>
        <p:txBody>
          <a:bodyPr anchor="ctr"/>
          <a:lstStyle/>
          <a:p>
            <a:pPr algn="ctr"/>
            <a:r>
              <a:rPr lang="en-IN" sz="4400" b="1" dirty="0">
                <a:solidFill>
                  <a:schemeClr val="bg2">
                    <a:lumMod val="50000"/>
                  </a:schemeClr>
                </a:solidFill>
                <a:effectLst>
                  <a:outerShdw blurRad="38100" dist="38100" dir="2700000" algn="tl">
                    <a:srgbClr val="000000">
                      <a:alpha val="43137"/>
                    </a:srgbClr>
                  </a:outerShdw>
                </a:effectLst>
              </a:rPr>
              <a:t>Observing </a:t>
            </a:r>
            <a:br>
              <a:rPr lang="en-IN" sz="4400" b="1" dirty="0">
                <a:solidFill>
                  <a:schemeClr val="bg2">
                    <a:lumMod val="50000"/>
                  </a:schemeClr>
                </a:solidFill>
                <a:effectLst>
                  <a:outerShdw blurRad="38100" dist="38100" dir="2700000" algn="tl">
                    <a:srgbClr val="000000">
                      <a:alpha val="43137"/>
                    </a:srgbClr>
                  </a:outerShdw>
                </a:effectLst>
              </a:rPr>
            </a:br>
            <a:r>
              <a:rPr lang="en-IN" sz="4400" b="1" dirty="0">
                <a:solidFill>
                  <a:schemeClr val="bg2">
                    <a:lumMod val="50000"/>
                  </a:schemeClr>
                </a:solidFill>
                <a:effectLst>
                  <a:outerShdw blurRad="38100" dist="38100" dir="2700000" algn="tl">
                    <a:srgbClr val="000000">
                      <a:alpha val="43137"/>
                    </a:srgbClr>
                  </a:outerShdw>
                </a:effectLst>
              </a:rPr>
              <a:t>World Food Safety Day </a:t>
            </a:r>
            <a:r>
              <a:rPr lang="en-US" sz="4400" b="1" dirty="0">
                <a:solidFill>
                  <a:schemeClr val="bg2">
                    <a:lumMod val="50000"/>
                  </a:schemeClr>
                </a:solidFill>
                <a:effectLst>
                  <a:outerShdw blurRad="38100" dist="38100" dir="2700000" algn="tl">
                    <a:srgbClr val="000000">
                      <a:alpha val="43137"/>
                    </a:srgbClr>
                  </a:outerShdw>
                </a:effectLst>
              </a:rPr>
              <a:t/>
            </a:r>
            <a:br>
              <a:rPr lang="en-US" sz="4400" b="1" dirty="0">
                <a:solidFill>
                  <a:schemeClr val="bg2">
                    <a:lumMod val="50000"/>
                  </a:schemeClr>
                </a:solidFill>
                <a:effectLst>
                  <a:outerShdw blurRad="38100" dist="38100" dir="2700000" algn="tl">
                    <a:srgbClr val="000000">
                      <a:alpha val="43137"/>
                    </a:srgbClr>
                  </a:outerShdw>
                </a:effectLst>
              </a:rPr>
            </a:br>
            <a:r>
              <a:rPr lang="en-US" sz="4400" b="1" dirty="0">
                <a:solidFill>
                  <a:schemeClr val="bg2">
                    <a:lumMod val="50000"/>
                  </a:schemeClr>
                </a:solidFill>
                <a:effectLst>
                  <a:outerShdw blurRad="38100" dist="38100" dir="2700000" algn="tl">
                    <a:srgbClr val="000000">
                      <a:alpha val="43137"/>
                    </a:srgbClr>
                  </a:outerShdw>
                </a:effectLst>
              </a:rPr>
              <a:t>7</a:t>
            </a:r>
            <a:r>
              <a:rPr lang="en-US" sz="4400" b="1" baseline="30000" dirty="0">
                <a:solidFill>
                  <a:schemeClr val="bg2">
                    <a:lumMod val="50000"/>
                  </a:schemeClr>
                </a:solidFill>
                <a:effectLst>
                  <a:outerShdw blurRad="38100" dist="38100" dir="2700000" algn="tl">
                    <a:srgbClr val="000000">
                      <a:alpha val="43137"/>
                    </a:srgbClr>
                  </a:outerShdw>
                </a:effectLst>
              </a:rPr>
              <a:t>th</a:t>
            </a:r>
            <a:r>
              <a:rPr lang="en-US" sz="4400" b="1" dirty="0">
                <a:solidFill>
                  <a:schemeClr val="bg2">
                    <a:lumMod val="50000"/>
                  </a:schemeClr>
                </a:solidFill>
                <a:effectLst>
                  <a:outerShdw blurRad="38100" dist="38100" dir="2700000" algn="tl">
                    <a:srgbClr val="000000">
                      <a:alpha val="43137"/>
                    </a:srgbClr>
                  </a:outerShdw>
                </a:effectLst>
              </a:rPr>
              <a:t> June, </a:t>
            </a:r>
            <a:r>
              <a:rPr lang="en-IN" sz="4400" b="1" dirty="0">
                <a:solidFill>
                  <a:schemeClr val="bg2">
                    <a:lumMod val="50000"/>
                  </a:schemeClr>
                </a:solidFill>
                <a:effectLst>
                  <a:outerShdw blurRad="38100" dist="38100" dir="2700000" algn="tl">
                    <a:srgbClr val="000000">
                      <a:alpha val="43137"/>
                    </a:srgbClr>
                  </a:outerShdw>
                </a:effectLst>
              </a:rPr>
              <a:t>2021</a:t>
            </a:r>
          </a:p>
        </p:txBody>
      </p:sp>
      <p:sp>
        <p:nvSpPr>
          <p:cNvPr id="1048592" name="Content Placeholder 4"/>
          <p:cNvSpPr>
            <a:spLocks noGrp="1"/>
          </p:cNvSpPr>
          <p:nvPr>
            <p:ph sz="half" idx="2"/>
          </p:nvPr>
        </p:nvSpPr>
        <p:spPr>
          <a:xfrm>
            <a:off x="113983" y="3429000"/>
            <a:ext cx="8075240" cy="1520509"/>
          </a:xfrm>
        </p:spPr>
        <p:txBody>
          <a:bodyPr>
            <a:noAutofit/>
          </a:bodyPr>
          <a:lstStyle/>
          <a:p>
            <a:pPr marL="114300" indent="0" algn="ctr">
              <a:lnSpc>
                <a:spcPct val="150000"/>
              </a:lnSpc>
              <a:buNone/>
            </a:pPr>
            <a:r>
              <a:rPr lang="en-IN" sz="3600" b="1" dirty="0">
                <a:solidFill>
                  <a:schemeClr val="accent3">
                    <a:lumMod val="50000"/>
                  </a:schemeClr>
                </a:solidFill>
                <a:effectLst>
                  <a:outerShdw blurRad="38100" dist="38100" dir="2700000" algn="tl">
                    <a:srgbClr val="000000">
                      <a:alpha val="43137"/>
                    </a:srgbClr>
                  </a:outerShdw>
                </a:effectLst>
                <a:latin typeface="+mj-lt"/>
              </a:rPr>
              <a:t>Department of Anthropology </a:t>
            </a:r>
            <a:endParaRPr lang="en-US" sz="3600" b="1" dirty="0">
              <a:solidFill>
                <a:schemeClr val="accent3">
                  <a:lumMod val="50000"/>
                </a:schemeClr>
              </a:solidFill>
              <a:effectLst>
                <a:outerShdw blurRad="38100" dist="38100" dir="2700000" algn="tl">
                  <a:srgbClr val="000000">
                    <a:alpha val="43137"/>
                  </a:srgbClr>
                </a:outerShdw>
              </a:effectLst>
              <a:latin typeface="+mj-lt"/>
            </a:endParaRPr>
          </a:p>
          <a:p>
            <a:pPr marL="114300" indent="0" algn="ctr">
              <a:lnSpc>
                <a:spcPct val="150000"/>
              </a:lnSpc>
              <a:buNone/>
            </a:pPr>
            <a:r>
              <a:rPr lang="en-US" sz="3600" b="1" dirty="0">
                <a:solidFill>
                  <a:schemeClr val="accent3">
                    <a:lumMod val="50000"/>
                  </a:schemeClr>
                </a:solidFill>
                <a:effectLst>
                  <a:outerShdw blurRad="38100" dist="38100" dir="2700000" algn="tl">
                    <a:srgbClr val="000000">
                      <a:alpha val="43137"/>
                    </a:srgbClr>
                  </a:outerShdw>
                </a:effectLst>
                <a:latin typeface="+mj-lt"/>
              </a:rPr>
              <a:t>4</a:t>
            </a:r>
            <a:r>
              <a:rPr lang="en-US" sz="3600" b="1" baseline="30000" dirty="0">
                <a:solidFill>
                  <a:schemeClr val="accent3">
                    <a:lumMod val="50000"/>
                  </a:schemeClr>
                </a:solidFill>
                <a:effectLst>
                  <a:outerShdw blurRad="38100" dist="38100" dir="2700000" algn="tl">
                    <a:srgbClr val="000000">
                      <a:alpha val="43137"/>
                    </a:srgbClr>
                  </a:outerShdw>
                </a:effectLst>
                <a:latin typeface="+mj-lt"/>
              </a:rPr>
              <a:t>th</a:t>
            </a:r>
            <a:r>
              <a:rPr lang="en-US" sz="3600" b="1" dirty="0">
                <a:solidFill>
                  <a:schemeClr val="accent3">
                    <a:lumMod val="50000"/>
                  </a:schemeClr>
                </a:solidFill>
                <a:effectLst>
                  <a:outerShdw blurRad="38100" dist="38100" dir="2700000" algn="tl">
                    <a:srgbClr val="000000">
                      <a:alpha val="43137"/>
                    </a:srgbClr>
                  </a:outerShdw>
                </a:effectLst>
                <a:latin typeface="+mj-lt"/>
              </a:rPr>
              <a:t> Semester (Honours) </a:t>
            </a:r>
            <a:endParaRPr lang="en-IN" sz="3600" b="1" dirty="0">
              <a:solidFill>
                <a:schemeClr val="accent3">
                  <a:lumMod val="50000"/>
                </a:schemeClr>
              </a:solidFill>
              <a:effectLst>
                <a:outerShdw blurRad="38100" dist="38100" dir="2700000" algn="tl">
                  <a:srgbClr val="000000">
                    <a:alpha val="43137"/>
                  </a:srgbClr>
                </a:outerShdw>
              </a:effectLst>
              <a:latin typeface="+mj-lt"/>
            </a:endParaRPr>
          </a:p>
        </p:txBody>
      </p:sp>
      <p:sp>
        <p:nvSpPr>
          <p:cNvPr id="1048593" name="Content Placeholder 6"/>
          <p:cNvSpPr>
            <a:spLocks noGrp="1"/>
          </p:cNvSpPr>
          <p:nvPr>
            <p:ph sz="quarter" idx="4"/>
          </p:nvPr>
        </p:nvSpPr>
        <p:spPr>
          <a:xfrm>
            <a:off x="395536" y="5301208"/>
            <a:ext cx="7704856" cy="1038101"/>
          </a:xfrm>
        </p:spPr>
        <p:txBody>
          <a:bodyPr anchor="ctr">
            <a:noAutofit/>
          </a:bodyPr>
          <a:lstStyle/>
          <a:p>
            <a:pPr marL="114300" indent="0" algn="ctr">
              <a:buNone/>
            </a:pPr>
            <a:r>
              <a:rPr lang="en-IN" sz="3600" b="1" dirty="0">
                <a:solidFill>
                  <a:schemeClr val="accent3">
                    <a:lumMod val="50000"/>
                  </a:schemeClr>
                </a:solidFill>
                <a:effectLst>
                  <a:outerShdw blurRad="38100" dist="38100" dir="2700000" algn="tl">
                    <a:srgbClr val="000000">
                      <a:alpha val="43137"/>
                    </a:srgbClr>
                  </a:outerShdw>
                </a:effectLst>
                <a:latin typeface="+mj-lt"/>
              </a:rPr>
              <a:t>Narasinha Dutt College, Howrah</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1"/>
          <p:cNvPicPr>
            <a:picLocks noChangeAspect="1"/>
          </p:cNvPicPr>
          <p:nvPr/>
        </p:nvPicPr>
        <p:blipFill>
          <a:blip r:embed="rId2"/>
          <a:stretch>
            <a:fillRect/>
          </a:stretch>
        </p:blipFill>
        <p:spPr>
          <a:xfrm>
            <a:off x="251520" y="260648"/>
            <a:ext cx="8064896" cy="6336704"/>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
          <p:cNvSpPr>
            <a:spLocks noGrp="1"/>
          </p:cNvSpPr>
          <p:nvPr>
            <p:ph type="title"/>
          </p:nvPr>
        </p:nvSpPr>
        <p:spPr>
          <a:xfrm>
            <a:off x="251520" y="274638"/>
            <a:ext cx="7825680" cy="850106"/>
          </a:xfrm>
          <a:solidFill>
            <a:schemeClr val="accent3">
              <a:lumMod val="20000"/>
              <a:lumOff val="80000"/>
            </a:schemeClr>
          </a:solidFill>
        </p:spPr>
        <p:txBody>
          <a:bodyPr/>
          <a:lstStyle/>
          <a:p>
            <a:pPr algn="ctr"/>
            <a:r>
              <a:rPr lang="en-IN" sz="2400" b="1" dirty="0">
                <a:solidFill>
                  <a:schemeClr val="bg2">
                    <a:lumMod val="50000"/>
                  </a:schemeClr>
                </a:solidFill>
              </a:rPr>
              <a:t>Food Beliefs &amp; Rituals</a:t>
            </a:r>
          </a:p>
        </p:txBody>
      </p:sp>
      <p:pic>
        <p:nvPicPr>
          <p:cNvPr id="2097157" name="Content Placeholder 4"/>
          <p:cNvPicPr>
            <a:picLocks noGrp="1" noChangeAspect="1"/>
          </p:cNvPicPr>
          <p:nvPr>
            <p:ph idx="1"/>
          </p:nvPr>
        </p:nvPicPr>
        <p:blipFill>
          <a:blip r:embed="rId2"/>
          <a:stretch>
            <a:fillRect/>
          </a:stretch>
        </p:blipFill>
        <p:spPr>
          <a:xfrm>
            <a:off x="251520" y="1412776"/>
            <a:ext cx="7920880" cy="5184576"/>
          </a:xfr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3"/>
          <p:cNvSpPr>
            <a:spLocks noGrp="1"/>
          </p:cNvSpPr>
          <p:nvPr>
            <p:ph type="title"/>
          </p:nvPr>
        </p:nvSpPr>
        <p:spPr>
          <a:xfrm>
            <a:off x="539552" y="260648"/>
            <a:ext cx="7620000" cy="778098"/>
          </a:xfrm>
          <a:solidFill>
            <a:schemeClr val="accent3">
              <a:lumMod val="20000"/>
              <a:lumOff val="80000"/>
            </a:schemeClr>
          </a:solidFill>
        </p:spPr>
        <p:txBody>
          <a:bodyPr anchor="ctr"/>
          <a:lstStyle/>
          <a:p>
            <a:pPr algn="ctr"/>
            <a:r>
              <a:rPr lang="en-IN" sz="2400" b="1" dirty="0">
                <a:solidFill>
                  <a:schemeClr val="bg2">
                    <a:lumMod val="50000"/>
                  </a:schemeClr>
                </a:solidFill>
                <a:effectLst>
                  <a:outerShdw blurRad="38100" dist="38100" dir="2700000" algn="tl">
                    <a:srgbClr val="000000">
                      <a:alpha val="43137"/>
                    </a:srgbClr>
                  </a:outerShdw>
                </a:effectLst>
              </a:rPr>
              <a:t/>
            </a:r>
            <a:br>
              <a:rPr lang="en-IN" sz="2400" b="1" dirty="0">
                <a:solidFill>
                  <a:schemeClr val="bg2">
                    <a:lumMod val="50000"/>
                  </a:schemeClr>
                </a:solidFill>
                <a:effectLst>
                  <a:outerShdw blurRad="38100" dist="38100" dir="2700000" algn="tl">
                    <a:srgbClr val="000000">
                      <a:alpha val="43137"/>
                    </a:srgbClr>
                  </a:outerShdw>
                </a:effectLst>
              </a:rPr>
            </a:br>
            <a:r>
              <a:rPr lang="en-IN" sz="2400" b="1" dirty="0">
                <a:solidFill>
                  <a:schemeClr val="bg2">
                    <a:lumMod val="50000"/>
                  </a:schemeClr>
                </a:solidFill>
                <a:effectLst>
                  <a:outerShdw blurRad="38100" dist="38100" dir="2700000" algn="tl">
                    <a:srgbClr val="000000">
                      <a:alpha val="43137"/>
                    </a:srgbClr>
                  </a:outerShdw>
                </a:effectLst>
              </a:rPr>
              <a:t>Food Safety</a:t>
            </a:r>
            <a:r>
              <a:rPr lang="en-IN" sz="2400" b="1" dirty="0">
                <a:solidFill>
                  <a:schemeClr val="bg2">
                    <a:lumMod val="50000"/>
                  </a:schemeClr>
                </a:solidFill>
              </a:rPr>
              <a:t/>
            </a:r>
            <a:br>
              <a:rPr lang="en-IN" sz="2400" b="1" dirty="0">
                <a:solidFill>
                  <a:schemeClr val="bg2">
                    <a:lumMod val="50000"/>
                  </a:schemeClr>
                </a:solidFill>
              </a:rPr>
            </a:br>
            <a:endParaRPr lang="en-IN" sz="2400" b="1" dirty="0">
              <a:solidFill>
                <a:schemeClr val="bg2">
                  <a:lumMod val="50000"/>
                </a:schemeClr>
              </a:solidFill>
            </a:endParaRPr>
          </a:p>
        </p:txBody>
      </p:sp>
      <p:sp>
        <p:nvSpPr>
          <p:cNvPr id="1048633" name="Content Placeholder 4"/>
          <p:cNvSpPr>
            <a:spLocks noGrp="1"/>
          </p:cNvSpPr>
          <p:nvPr>
            <p:ph idx="1"/>
          </p:nvPr>
        </p:nvSpPr>
        <p:spPr>
          <a:xfrm>
            <a:off x="179512" y="1412776"/>
            <a:ext cx="8064896" cy="4800600"/>
          </a:xfrm>
        </p:spPr>
        <p:txBody>
          <a:bodyPr>
            <a:normAutofit/>
          </a:bodyPr>
          <a:lstStyle/>
          <a:p>
            <a:pPr>
              <a:lnSpc>
                <a:spcPct val="150000"/>
              </a:lnSpc>
              <a:buClrTx/>
              <a:buFont typeface="Courier New" pitchFamily="49" charset="0"/>
              <a:buChar char="o"/>
            </a:pPr>
            <a:r>
              <a:rPr lang="en-IN" sz="1800" dirty="0">
                <a:latin typeface="+mj-lt"/>
              </a:rPr>
              <a:t>It is a scientific discipline describing handling , preparation and storage of food in way that can prevent food borne illness . This include a number of routine that should be followed to avoid potentially severe health hazard .</a:t>
            </a:r>
          </a:p>
          <a:p>
            <a:pPr>
              <a:lnSpc>
                <a:spcPct val="150000"/>
              </a:lnSpc>
              <a:buClrTx/>
              <a:buFont typeface="Courier New" pitchFamily="49" charset="0"/>
              <a:buChar char="o"/>
            </a:pPr>
            <a:endParaRPr lang="en-IN" sz="1800" dirty="0">
              <a:latin typeface="+mj-lt"/>
            </a:endParaRPr>
          </a:p>
          <a:p>
            <a:pPr>
              <a:lnSpc>
                <a:spcPct val="150000"/>
              </a:lnSpc>
              <a:buClrTx/>
              <a:buFont typeface="Courier New" pitchFamily="49" charset="0"/>
              <a:buChar char="o"/>
            </a:pPr>
            <a:r>
              <a:rPr lang="en-IN" sz="1800" dirty="0">
                <a:latin typeface="+mj-lt"/>
              </a:rPr>
              <a:t>Food safety consideration include the origin of food including practices relating to :</a:t>
            </a:r>
          </a:p>
          <a:p>
            <a:pPr>
              <a:lnSpc>
                <a:spcPct val="150000"/>
              </a:lnSpc>
              <a:buClrTx/>
              <a:buFont typeface="Wingdings" pitchFamily="2" charset="2"/>
              <a:buChar char="Ø"/>
            </a:pPr>
            <a:r>
              <a:rPr lang="en-IN" sz="1800" b="1" dirty="0">
                <a:latin typeface="+mj-lt"/>
              </a:rPr>
              <a:t>Food labelling</a:t>
            </a:r>
          </a:p>
          <a:p>
            <a:pPr>
              <a:lnSpc>
                <a:spcPct val="150000"/>
              </a:lnSpc>
              <a:buClrTx/>
              <a:buFont typeface="Wingdings" pitchFamily="2" charset="2"/>
              <a:buChar char="Ø"/>
            </a:pPr>
            <a:r>
              <a:rPr lang="en-IN" sz="1800" b="1" dirty="0">
                <a:latin typeface="+mj-lt"/>
              </a:rPr>
              <a:t>Food hygiene</a:t>
            </a:r>
          </a:p>
          <a:p>
            <a:pPr>
              <a:lnSpc>
                <a:spcPct val="150000"/>
              </a:lnSpc>
              <a:buClrTx/>
              <a:buFont typeface="Wingdings" pitchFamily="2" charset="2"/>
              <a:buChar char="Ø"/>
            </a:pPr>
            <a:r>
              <a:rPr lang="en-IN" sz="1800" b="1" dirty="0">
                <a:latin typeface="+mj-lt"/>
              </a:rPr>
              <a:t>Food additives</a:t>
            </a:r>
          </a:p>
          <a:p>
            <a:pPr>
              <a:lnSpc>
                <a:spcPct val="150000"/>
              </a:lnSpc>
              <a:buClrTx/>
              <a:buFont typeface="Wingdings" pitchFamily="2" charset="2"/>
              <a:buChar char="Ø"/>
            </a:pPr>
            <a:r>
              <a:rPr lang="en-IN" sz="1800" b="1" dirty="0">
                <a:latin typeface="+mj-lt"/>
              </a:rPr>
              <a:t>Pesticide residues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3"/>
          <p:cNvSpPr>
            <a:spLocks noGrp="1"/>
          </p:cNvSpPr>
          <p:nvPr>
            <p:ph type="title"/>
          </p:nvPr>
        </p:nvSpPr>
        <p:spPr>
          <a:xfrm>
            <a:off x="395536" y="260648"/>
            <a:ext cx="7632848" cy="854968"/>
          </a:xfrm>
          <a:solidFill>
            <a:schemeClr val="accent3">
              <a:lumMod val="20000"/>
              <a:lumOff val="80000"/>
            </a:schemeClr>
          </a:solidFill>
        </p:spPr>
        <p:txBody>
          <a:bodyPr/>
          <a:lstStyle/>
          <a:p>
            <a:pPr algn="ctr"/>
            <a:r>
              <a:rPr lang="en-IN" sz="2400" b="1" dirty="0">
                <a:solidFill>
                  <a:schemeClr val="accent3">
                    <a:lumMod val="50000"/>
                  </a:schemeClr>
                </a:solidFill>
              </a:rPr>
              <a:t>Food Spoilage &amp; Preservation </a:t>
            </a:r>
          </a:p>
        </p:txBody>
      </p:sp>
      <p:sp>
        <p:nvSpPr>
          <p:cNvPr id="1048635" name="Content Placeholder 4"/>
          <p:cNvSpPr>
            <a:spLocks noGrp="1"/>
          </p:cNvSpPr>
          <p:nvPr>
            <p:ph idx="1"/>
          </p:nvPr>
        </p:nvSpPr>
        <p:spPr>
          <a:xfrm>
            <a:off x="251520" y="1600200"/>
            <a:ext cx="7825680" cy="4800600"/>
          </a:xfrm>
        </p:spPr>
        <p:txBody>
          <a:bodyPr>
            <a:normAutofit/>
          </a:bodyPr>
          <a:lstStyle/>
          <a:p>
            <a:pPr algn="just">
              <a:lnSpc>
                <a:spcPct val="150000"/>
              </a:lnSpc>
              <a:buClrTx/>
              <a:buFont typeface="Courier New" pitchFamily="49" charset="0"/>
              <a:buChar char="o"/>
            </a:pPr>
            <a:r>
              <a:rPr lang="en-IN" sz="1800" dirty="0">
                <a:latin typeface="+mj-lt"/>
              </a:rPr>
              <a:t>Spoilage commences in food as soon as it is harvested , taken  from the sea or slaughtered.</a:t>
            </a:r>
          </a:p>
          <a:p>
            <a:pPr algn="just">
              <a:lnSpc>
                <a:spcPct val="150000"/>
              </a:lnSpc>
              <a:buClrTx/>
              <a:buFont typeface="Courier New" pitchFamily="49" charset="0"/>
              <a:buChar char="o"/>
            </a:pPr>
            <a:endParaRPr lang="en-IN" sz="1800" dirty="0">
              <a:latin typeface="+mj-lt"/>
            </a:endParaRPr>
          </a:p>
          <a:p>
            <a:pPr algn="just">
              <a:lnSpc>
                <a:spcPct val="150000"/>
              </a:lnSpc>
              <a:buClrTx/>
              <a:buFont typeface="Courier New" pitchFamily="49" charset="0"/>
              <a:buChar char="o"/>
            </a:pPr>
            <a:r>
              <a:rPr lang="en-IN" sz="1800" dirty="0">
                <a:latin typeface="+mj-lt"/>
              </a:rPr>
              <a:t>Preservation is the treatment at food to prevent or delay spoilage and destroy or inhibit the growth of pathogenic organism.</a:t>
            </a:r>
          </a:p>
          <a:p>
            <a:pPr marL="114300" indent="0" algn="just">
              <a:lnSpc>
                <a:spcPct val="150000"/>
              </a:lnSpc>
              <a:buClrTx/>
              <a:buNone/>
            </a:pPr>
            <a:endParaRPr lang="en-IN" sz="1800" dirty="0">
              <a:latin typeface="+mj-lt"/>
            </a:endParaRPr>
          </a:p>
          <a:p>
            <a:pPr algn="just">
              <a:lnSpc>
                <a:spcPct val="150000"/>
              </a:lnSpc>
              <a:buClrTx/>
              <a:buFont typeface="Courier New" pitchFamily="49" charset="0"/>
              <a:buChar char="o"/>
            </a:pPr>
            <a:r>
              <a:rPr lang="en-IN" sz="1800" b="1" dirty="0">
                <a:latin typeface="+mj-lt"/>
              </a:rPr>
              <a:t>Ways to preserving foods:</a:t>
            </a:r>
          </a:p>
          <a:p>
            <a:pPr algn="just">
              <a:lnSpc>
                <a:spcPct val="150000"/>
              </a:lnSpc>
              <a:buClrTx/>
              <a:buFont typeface="Wingdings" pitchFamily="2" charset="2"/>
              <a:buChar char="Ø"/>
            </a:pPr>
            <a:r>
              <a:rPr lang="en-IN" sz="1800" dirty="0">
                <a:latin typeface="+mj-lt"/>
              </a:rPr>
              <a:t>Dehydration</a:t>
            </a:r>
          </a:p>
          <a:p>
            <a:pPr algn="just">
              <a:lnSpc>
                <a:spcPct val="150000"/>
              </a:lnSpc>
              <a:buClrTx/>
              <a:buFont typeface="Wingdings" pitchFamily="2" charset="2"/>
              <a:buChar char="Ø"/>
            </a:pPr>
            <a:r>
              <a:rPr lang="en-IN" sz="1800" dirty="0">
                <a:latin typeface="+mj-lt"/>
              </a:rPr>
              <a:t>Vacuum packing</a:t>
            </a:r>
          </a:p>
          <a:p>
            <a:pPr algn="just">
              <a:lnSpc>
                <a:spcPct val="150000"/>
              </a:lnSpc>
              <a:buClrTx/>
              <a:buFont typeface="Wingdings" pitchFamily="2" charset="2"/>
              <a:buChar char="Ø"/>
            </a:pPr>
            <a:r>
              <a:rPr lang="en-IN" sz="1800" dirty="0">
                <a:latin typeface="+mj-lt"/>
              </a:rPr>
              <a:t>Chemicals  etc…</a:t>
            </a:r>
          </a:p>
          <a:p>
            <a:pPr algn="just">
              <a:lnSpc>
                <a:spcPct val="150000"/>
              </a:lnSpc>
              <a:buClrTx/>
              <a:buFont typeface="Courier New" pitchFamily="49" charset="0"/>
              <a:buChar char="o"/>
            </a:pPr>
            <a:endParaRPr lang="en-IN" sz="1800" dirty="0">
              <a:latin typeface="+mj-l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a:xfrm>
            <a:off x="323528" y="274638"/>
            <a:ext cx="7848872" cy="778098"/>
          </a:xfrm>
          <a:solidFill>
            <a:schemeClr val="accent3">
              <a:lumMod val="20000"/>
              <a:lumOff val="80000"/>
            </a:schemeClr>
          </a:solidFill>
        </p:spPr>
        <p:txBody>
          <a:bodyPr/>
          <a:lstStyle/>
          <a:p>
            <a:pPr algn="ctr"/>
            <a:r>
              <a:rPr lang="en-IN" sz="2400" b="1" dirty="0">
                <a:solidFill>
                  <a:schemeClr val="bg2">
                    <a:lumMod val="50000"/>
                  </a:schemeClr>
                </a:solidFill>
              </a:rPr>
              <a:t> Wastage of Food </a:t>
            </a:r>
          </a:p>
        </p:txBody>
      </p:sp>
      <p:pic>
        <p:nvPicPr>
          <p:cNvPr id="2097158" name="Content Placeholder 8"/>
          <p:cNvPicPr>
            <a:picLocks noChangeAspect="1"/>
          </p:cNvPicPr>
          <p:nvPr/>
        </p:nvPicPr>
        <p:blipFill>
          <a:blip r:embed="rId2" cstate="print"/>
          <a:stretch>
            <a:fillRect/>
          </a:stretch>
        </p:blipFill>
        <p:spPr>
          <a:xfrm>
            <a:off x="323528" y="1484784"/>
            <a:ext cx="4104455" cy="5040560"/>
          </a:xfrm>
          <a:prstGeom prst="rect">
            <a:avLst/>
          </a:prstGeom>
        </p:spPr>
      </p:pic>
      <p:pic>
        <p:nvPicPr>
          <p:cNvPr id="2097159" name="Content Placeholder 9"/>
          <p:cNvPicPr>
            <a:picLocks noChangeAspect="1"/>
          </p:cNvPicPr>
          <p:nvPr/>
        </p:nvPicPr>
        <p:blipFill>
          <a:blip r:embed="rId3"/>
          <a:stretch>
            <a:fillRect/>
          </a:stretch>
        </p:blipFill>
        <p:spPr>
          <a:xfrm>
            <a:off x="4572000" y="1484784"/>
            <a:ext cx="3672408" cy="5040559"/>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Content Placeholder 6"/>
          <p:cNvPicPr>
            <a:picLocks noChangeAspect="1"/>
          </p:cNvPicPr>
          <p:nvPr/>
        </p:nvPicPr>
        <p:blipFill>
          <a:blip r:embed="rId2" cstate="print"/>
          <a:stretch>
            <a:fillRect/>
          </a:stretch>
        </p:blipFill>
        <p:spPr>
          <a:xfrm>
            <a:off x="323528" y="332656"/>
            <a:ext cx="7920880" cy="6336704"/>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a:xfrm>
            <a:off x="467544" y="332656"/>
            <a:ext cx="7620000" cy="850106"/>
          </a:xfrm>
          <a:solidFill>
            <a:schemeClr val="accent3">
              <a:lumMod val="20000"/>
              <a:lumOff val="80000"/>
            </a:schemeClr>
          </a:solidFill>
        </p:spPr>
        <p:txBody>
          <a:bodyPr/>
          <a:lstStyle/>
          <a:p>
            <a:pPr algn="ctr"/>
            <a:r>
              <a:rPr lang="en-IN" sz="2400" b="1" dirty="0">
                <a:solidFill>
                  <a:schemeClr val="bg2">
                    <a:lumMod val="50000"/>
                  </a:schemeClr>
                </a:solidFill>
              </a:rPr>
              <a:t>Prevention Of Food</a:t>
            </a:r>
          </a:p>
        </p:txBody>
      </p:sp>
      <p:pic>
        <p:nvPicPr>
          <p:cNvPr id="2097161" name="Content Placeholder 6"/>
          <p:cNvPicPr>
            <a:picLocks noChangeAspect="1"/>
          </p:cNvPicPr>
          <p:nvPr/>
        </p:nvPicPr>
        <p:blipFill>
          <a:blip r:embed="rId2" cstate="print"/>
          <a:stretch>
            <a:fillRect/>
          </a:stretch>
        </p:blipFill>
        <p:spPr>
          <a:xfrm>
            <a:off x="467544" y="1556792"/>
            <a:ext cx="7632848" cy="4896544"/>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a:xfrm>
            <a:off x="395536" y="260648"/>
            <a:ext cx="4968552" cy="706090"/>
          </a:xfrm>
          <a:solidFill>
            <a:schemeClr val="accent3">
              <a:lumMod val="20000"/>
              <a:lumOff val="80000"/>
            </a:schemeClr>
          </a:solidFill>
        </p:spPr>
        <p:txBody>
          <a:bodyPr/>
          <a:lstStyle/>
          <a:p>
            <a:pPr algn="ctr"/>
            <a:r>
              <a:rPr lang="en-IN" sz="2400" b="1" dirty="0">
                <a:solidFill>
                  <a:schemeClr val="bg2">
                    <a:lumMod val="50000"/>
                  </a:schemeClr>
                </a:solidFill>
              </a:rPr>
              <a:t>Food Security  </a:t>
            </a:r>
          </a:p>
        </p:txBody>
      </p:sp>
      <p:sp>
        <p:nvSpPr>
          <p:cNvPr id="1048643" name="Content Placeholder 2"/>
          <p:cNvSpPr>
            <a:spLocks noGrp="1"/>
          </p:cNvSpPr>
          <p:nvPr>
            <p:ph idx="1"/>
          </p:nvPr>
        </p:nvSpPr>
        <p:spPr>
          <a:xfrm>
            <a:off x="179512" y="1124744"/>
            <a:ext cx="4824536" cy="5733256"/>
          </a:xfrm>
        </p:spPr>
        <p:txBody>
          <a:bodyPr>
            <a:normAutofit fontScale="87500" lnSpcReduction="20000"/>
          </a:bodyPr>
          <a:lstStyle/>
          <a:p>
            <a:pPr algn="just">
              <a:lnSpc>
                <a:spcPct val="150000"/>
              </a:lnSpc>
              <a:buClrTx/>
              <a:buFont typeface="Courier New" pitchFamily="49" charset="0"/>
              <a:buChar char="o"/>
            </a:pPr>
            <a:r>
              <a:rPr lang="en-IN" sz="1600" dirty="0">
                <a:latin typeface="+mj-lt"/>
              </a:rPr>
              <a:t>According to the committee on World Food Security defined all people at all times, have physical social and economic access to sufficient , safe and nutritious food that meets their dietary needs and food preferences for an active and healthy life . </a:t>
            </a:r>
          </a:p>
          <a:p>
            <a:pPr algn="just">
              <a:lnSpc>
                <a:spcPct val="150000"/>
              </a:lnSpc>
              <a:buClrTx/>
              <a:buFont typeface="Courier New" pitchFamily="49" charset="0"/>
              <a:buChar char="o"/>
            </a:pPr>
            <a:r>
              <a:rPr lang="en-IN" sz="1600" dirty="0">
                <a:latin typeface="+mj-lt"/>
              </a:rPr>
              <a:t>Food security is often a priority international policy activity.</a:t>
            </a:r>
          </a:p>
          <a:p>
            <a:pPr algn="just">
              <a:lnSpc>
                <a:spcPct val="150000"/>
              </a:lnSpc>
              <a:buClrTx/>
              <a:buFont typeface="Courier New" pitchFamily="49" charset="0"/>
              <a:buChar char="o"/>
            </a:pPr>
            <a:r>
              <a:rPr lang="en-IN" sz="1600" dirty="0">
                <a:latin typeface="+mj-lt"/>
              </a:rPr>
              <a:t>It’s objectives like improved production and productivity crops and livestock as well as increased economic opportunities for the youth and women.</a:t>
            </a:r>
          </a:p>
          <a:p>
            <a:pPr algn="just">
              <a:lnSpc>
                <a:spcPct val="150000"/>
              </a:lnSpc>
              <a:buClrTx/>
              <a:buFont typeface="Courier New" pitchFamily="49" charset="0"/>
              <a:buChar char="o"/>
            </a:pPr>
            <a:r>
              <a:rPr lang="en-IN" sz="1600" dirty="0">
                <a:latin typeface="+mj-lt"/>
              </a:rPr>
              <a:t>Food security is access to healthy food and optional nutrition for all.</a:t>
            </a:r>
          </a:p>
          <a:p>
            <a:pPr algn="just">
              <a:lnSpc>
                <a:spcPct val="150000"/>
              </a:lnSpc>
              <a:buClrTx/>
              <a:buFont typeface="Courier New" pitchFamily="49" charset="0"/>
              <a:buChar char="o"/>
            </a:pPr>
            <a:r>
              <a:rPr lang="en-IN" sz="1600" dirty="0">
                <a:latin typeface="+mj-lt"/>
              </a:rPr>
              <a:t>It could be exemplified like as soup kitchen, food bands, school lunch program, etc… that given food to people in need without requiring any type of commitment in return. </a:t>
            </a:r>
          </a:p>
          <a:p>
            <a:pPr algn="just">
              <a:lnSpc>
                <a:spcPct val="150000"/>
              </a:lnSpc>
              <a:buClrTx/>
              <a:buFont typeface="Courier New" pitchFamily="49" charset="0"/>
              <a:buChar char="o"/>
            </a:pPr>
            <a:r>
              <a:rPr lang="en-IN" sz="1600" dirty="0">
                <a:latin typeface="+mj-lt"/>
              </a:rPr>
              <a:t>Pillars of foods security are availability access, utilization and stability. </a:t>
            </a:r>
          </a:p>
        </p:txBody>
      </p:sp>
      <p:pic>
        <p:nvPicPr>
          <p:cNvPr id="2097162" name="Picture 4"/>
          <p:cNvPicPr>
            <a:picLocks noChangeAspect="1"/>
          </p:cNvPicPr>
          <p:nvPr/>
        </p:nvPicPr>
        <p:blipFill>
          <a:blip r:embed="rId2"/>
          <a:stretch>
            <a:fillRect/>
          </a:stretch>
        </p:blipFill>
        <p:spPr>
          <a:xfrm>
            <a:off x="5148064" y="1484784"/>
            <a:ext cx="3180383" cy="454471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txBox="1"/>
          <p:nvPr/>
        </p:nvSpPr>
        <p:spPr>
          <a:xfrm>
            <a:off x="251520" y="260648"/>
            <a:ext cx="7992888" cy="706090"/>
          </a:xfrm>
          <a:prstGeom prst="rect">
            <a:avLst/>
          </a:prstGeom>
          <a:solidFill>
            <a:schemeClr val="accent3">
              <a:lumMod val="20000"/>
              <a:lumOff val="80000"/>
            </a:schemeClr>
          </a:solidFill>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IN" sz="2400" b="1" dirty="0">
                <a:solidFill>
                  <a:schemeClr val="bg2">
                    <a:lumMod val="50000"/>
                  </a:schemeClr>
                </a:solidFill>
              </a:rPr>
              <a:t>Food Insecurity  </a:t>
            </a:r>
          </a:p>
        </p:txBody>
      </p:sp>
      <p:pic>
        <p:nvPicPr>
          <p:cNvPr id="2097163" name="Picture 2"/>
          <p:cNvPicPr>
            <a:picLocks noChangeAspect="1"/>
          </p:cNvPicPr>
          <p:nvPr/>
        </p:nvPicPr>
        <p:blipFill>
          <a:blip r:embed="rId2"/>
          <a:stretch>
            <a:fillRect/>
          </a:stretch>
        </p:blipFill>
        <p:spPr>
          <a:xfrm>
            <a:off x="251520" y="1276350"/>
            <a:ext cx="7992888" cy="539301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a:xfrm>
            <a:off x="467544" y="548680"/>
            <a:ext cx="7632848" cy="778098"/>
          </a:xfrm>
          <a:solidFill>
            <a:schemeClr val="accent3">
              <a:lumMod val="20000"/>
              <a:lumOff val="80000"/>
            </a:schemeClr>
          </a:solidFill>
        </p:spPr>
        <p:txBody>
          <a:bodyPr/>
          <a:lstStyle/>
          <a:p>
            <a:pPr algn="ctr"/>
            <a:r>
              <a:rPr lang="en-IN" sz="2400" b="1" dirty="0">
                <a:solidFill>
                  <a:schemeClr val="bg2">
                    <a:lumMod val="50000"/>
                  </a:schemeClr>
                </a:solidFill>
              </a:rPr>
              <a:t>Food Scheme </a:t>
            </a:r>
          </a:p>
        </p:txBody>
      </p:sp>
      <p:sp>
        <p:nvSpPr>
          <p:cNvPr id="1048646" name="Content Placeholder 2"/>
          <p:cNvSpPr>
            <a:spLocks noGrp="1"/>
          </p:cNvSpPr>
          <p:nvPr>
            <p:ph idx="1"/>
          </p:nvPr>
        </p:nvSpPr>
        <p:spPr>
          <a:xfrm>
            <a:off x="323527" y="1844824"/>
            <a:ext cx="7704857" cy="4368552"/>
          </a:xfrm>
        </p:spPr>
        <p:txBody>
          <a:bodyPr>
            <a:normAutofit/>
          </a:bodyPr>
          <a:lstStyle/>
          <a:p>
            <a:pPr algn="just">
              <a:lnSpc>
                <a:spcPct val="150000"/>
              </a:lnSpc>
              <a:buClrTx/>
              <a:buFont typeface="Courier New" pitchFamily="49" charset="0"/>
              <a:buChar char="o"/>
            </a:pPr>
            <a:r>
              <a:rPr lang="en-IN" sz="1800" dirty="0">
                <a:latin typeface="+mj-lt"/>
              </a:rPr>
              <a:t>Recently the Union Minister of Food Processing Industries virtually inaugurated the </a:t>
            </a:r>
            <a:r>
              <a:rPr lang="en-IN" sz="1800" b="1" dirty="0">
                <a:latin typeface="+mj-lt"/>
              </a:rPr>
              <a:t>Indus Best Mega Food Park </a:t>
            </a:r>
            <a:r>
              <a:rPr lang="en-IN" sz="1800" dirty="0">
                <a:latin typeface="+mj-lt"/>
              </a:rPr>
              <a:t>at Raipur , Chhattisgarh.</a:t>
            </a:r>
          </a:p>
          <a:p>
            <a:pPr marL="114300" indent="0" algn="just">
              <a:lnSpc>
                <a:spcPct val="150000"/>
              </a:lnSpc>
              <a:buClrTx/>
              <a:buNone/>
            </a:pPr>
            <a:endParaRPr lang="en-IN" sz="1800" dirty="0">
              <a:latin typeface="+mj-lt"/>
            </a:endParaRPr>
          </a:p>
          <a:p>
            <a:pPr algn="just">
              <a:lnSpc>
                <a:spcPct val="150000"/>
              </a:lnSpc>
              <a:buClrTx/>
              <a:buFont typeface="Courier New" pitchFamily="49" charset="0"/>
              <a:buChar char="o"/>
            </a:pPr>
            <a:r>
              <a:rPr lang="en-IN" sz="1800" dirty="0">
                <a:latin typeface="+mj-lt"/>
              </a:rPr>
              <a:t>It is built under the </a:t>
            </a:r>
            <a:r>
              <a:rPr lang="en-IN" sz="1800" b="1" dirty="0">
                <a:latin typeface="+mj-lt"/>
              </a:rPr>
              <a:t>MEGA FOOD PARK SCHEME </a:t>
            </a:r>
            <a:r>
              <a:rPr lang="en-IN" sz="1800" dirty="0">
                <a:latin typeface="+mj-lt"/>
              </a:rPr>
              <a:t>. By this food park about 5000 people will get employment and 25000 farmers will be benefited.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611560" y="548680"/>
            <a:ext cx="3528392" cy="720080"/>
          </a:xfrm>
          <a:solidFill>
            <a:schemeClr val="accent3">
              <a:lumMod val="20000"/>
              <a:lumOff val="80000"/>
            </a:schemeClr>
          </a:solidFill>
        </p:spPr>
        <p:txBody>
          <a:bodyPr/>
          <a:lstStyle/>
          <a:p>
            <a:pPr algn="ctr"/>
            <a:r>
              <a:rPr lang="en-IN" sz="2400" b="1" dirty="0">
                <a:solidFill>
                  <a:schemeClr val="bg2">
                    <a:lumMod val="50000"/>
                  </a:schemeClr>
                </a:solidFill>
              </a:rPr>
              <a:t>Food </a:t>
            </a:r>
          </a:p>
        </p:txBody>
      </p:sp>
      <p:sp>
        <p:nvSpPr>
          <p:cNvPr id="1048600" name="Content Placeholder 2"/>
          <p:cNvSpPr>
            <a:spLocks noGrp="1"/>
          </p:cNvSpPr>
          <p:nvPr>
            <p:ph idx="1"/>
          </p:nvPr>
        </p:nvSpPr>
        <p:spPr>
          <a:xfrm>
            <a:off x="323528" y="1556792"/>
            <a:ext cx="3960440" cy="4800600"/>
          </a:xfrm>
        </p:spPr>
        <p:txBody>
          <a:bodyPr>
            <a:noAutofit/>
          </a:bodyPr>
          <a:lstStyle/>
          <a:p>
            <a:pPr algn="just">
              <a:lnSpc>
                <a:spcPct val="150000"/>
              </a:lnSpc>
              <a:buClr>
                <a:schemeClr val="tx1"/>
              </a:buClr>
              <a:buFont typeface="Courier New" pitchFamily="49" charset="0"/>
              <a:buChar char="o"/>
            </a:pPr>
            <a:r>
              <a:rPr lang="en-IN" sz="1800" dirty="0">
                <a:latin typeface="+mj-lt"/>
              </a:rPr>
              <a:t>Any substance that people or animals eat or drink or that plants absorb in order to maintain life and growth is called food. </a:t>
            </a:r>
          </a:p>
          <a:p>
            <a:pPr algn="just">
              <a:lnSpc>
                <a:spcPct val="150000"/>
              </a:lnSpc>
              <a:buClr>
                <a:schemeClr val="tx1"/>
              </a:buClr>
              <a:buFont typeface="Courier New" pitchFamily="49" charset="0"/>
              <a:buChar char="o"/>
            </a:pPr>
            <a:endParaRPr lang="en-IN" sz="1800" dirty="0">
              <a:latin typeface="+mj-lt"/>
            </a:endParaRPr>
          </a:p>
          <a:p>
            <a:pPr algn="just">
              <a:lnSpc>
                <a:spcPct val="150000"/>
              </a:lnSpc>
              <a:buClr>
                <a:schemeClr val="tx1"/>
              </a:buClr>
              <a:buFont typeface="Courier New" pitchFamily="49" charset="0"/>
              <a:buChar char="o"/>
            </a:pPr>
            <a:r>
              <a:rPr lang="en-IN" sz="1800" dirty="0">
                <a:latin typeface="+mj-lt"/>
              </a:rPr>
              <a:t>As food is an integral part of our social existence, this function is important in daily life. </a:t>
            </a:r>
          </a:p>
        </p:txBody>
      </p:sp>
      <p:pic>
        <p:nvPicPr>
          <p:cNvPr id="2097152" name="Picture 3"/>
          <p:cNvPicPr>
            <a:picLocks noChangeAspect="1"/>
          </p:cNvPicPr>
          <p:nvPr/>
        </p:nvPicPr>
        <p:blipFill>
          <a:blip r:embed="rId2"/>
          <a:stretch>
            <a:fillRect/>
          </a:stretch>
        </p:blipFill>
        <p:spPr>
          <a:xfrm>
            <a:off x="4749425" y="1412776"/>
            <a:ext cx="3528392" cy="4824536"/>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a:xfrm>
            <a:off x="395536" y="476672"/>
            <a:ext cx="7776864" cy="792088"/>
          </a:xfrm>
          <a:solidFill>
            <a:schemeClr val="accent3">
              <a:lumMod val="20000"/>
              <a:lumOff val="80000"/>
            </a:schemeClr>
          </a:solidFill>
        </p:spPr>
        <p:txBody>
          <a:bodyPr/>
          <a:lstStyle/>
          <a:p>
            <a:pPr algn="ctr"/>
            <a:r>
              <a:rPr lang="en-IN" sz="2400" b="1" dirty="0">
                <a:solidFill>
                  <a:schemeClr val="bg2">
                    <a:lumMod val="50000"/>
                  </a:schemeClr>
                </a:solidFill>
              </a:rPr>
              <a:t>Conclusion</a:t>
            </a:r>
          </a:p>
        </p:txBody>
      </p:sp>
      <p:sp>
        <p:nvSpPr>
          <p:cNvPr id="1048648" name="Content Placeholder 2"/>
          <p:cNvSpPr>
            <a:spLocks noGrp="1"/>
          </p:cNvSpPr>
          <p:nvPr>
            <p:ph idx="1"/>
          </p:nvPr>
        </p:nvSpPr>
        <p:spPr>
          <a:xfrm>
            <a:off x="269739" y="1556792"/>
            <a:ext cx="7920880" cy="5040560"/>
          </a:xfrm>
        </p:spPr>
        <p:txBody>
          <a:bodyPr>
            <a:normAutofit/>
          </a:bodyPr>
          <a:lstStyle/>
          <a:p>
            <a:pPr algn="just">
              <a:lnSpc>
                <a:spcPct val="150000"/>
              </a:lnSpc>
              <a:buClrTx/>
              <a:buFont typeface="Courier New" pitchFamily="49" charset="0"/>
              <a:buChar char="o"/>
            </a:pPr>
            <a:r>
              <a:rPr lang="en-IN" sz="1800" dirty="0">
                <a:latin typeface="+mj-lt"/>
              </a:rPr>
              <a:t>Food is one of the most basic necessities of  a living being . Though  it is an important indicator of social differentiation, which defines the boundaries between social groups and hierarchy but still it also brings people of different regions together. It has also a great  biological importance in a human body. A wide variety of scientific techniques have been developed to protect consumers and to screen for adulteration in food. Food waste has serious social and environmental implications . But many of us don’t think twice about it. Our hope is that after learning more about this problem, you will do what you can to make a difference.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a:xfrm>
            <a:off x="1691680" y="1196752"/>
            <a:ext cx="4906888" cy="1143000"/>
          </a:xfrm>
        </p:spPr>
        <p:txBody>
          <a:bodyPr/>
          <a:lstStyle/>
          <a:p>
            <a:pPr algn="ctr"/>
            <a:r>
              <a:rPr lang="en-IN" sz="4400" b="1" dirty="0">
                <a:solidFill>
                  <a:schemeClr val="bg2">
                    <a:lumMod val="50000"/>
                  </a:schemeClr>
                </a:solidFill>
              </a:rPr>
              <a:t>Thank  You. </a:t>
            </a:r>
          </a:p>
        </p:txBody>
      </p:sp>
      <p:sp>
        <p:nvSpPr>
          <p:cNvPr id="1048650" name="Content Placeholder 4"/>
          <p:cNvSpPr>
            <a:spLocks noGrp="1"/>
          </p:cNvSpPr>
          <p:nvPr>
            <p:ph sz="half" idx="2"/>
          </p:nvPr>
        </p:nvSpPr>
        <p:spPr>
          <a:xfrm>
            <a:off x="395536" y="3284984"/>
            <a:ext cx="5040560" cy="966093"/>
          </a:xfrm>
        </p:spPr>
        <p:txBody>
          <a:bodyPr>
            <a:normAutofit/>
          </a:bodyPr>
          <a:lstStyle/>
          <a:p>
            <a:pPr algn="just"/>
            <a:r>
              <a:rPr lang="en-IN" sz="1800" b="1" dirty="0">
                <a:solidFill>
                  <a:schemeClr val="bg2">
                    <a:lumMod val="50000"/>
                  </a:schemeClr>
                </a:solidFill>
                <a:latin typeface="+mj-lt"/>
              </a:rPr>
              <a:t>Supervisors – Prof. Mir Azad Kalam </a:t>
            </a:r>
          </a:p>
          <a:p>
            <a:pPr marL="114300" indent="0" algn="just">
              <a:buNone/>
            </a:pPr>
            <a:r>
              <a:rPr lang="en-IN" sz="1800" b="1" dirty="0">
                <a:solidFill>
                  <a:schemeClr val="bg2">
                    <a:lumMod val="50000"/>
                  </a:schemeClr>
                </a:solidFill>
                <a:latin typeface="+mj-lt"/>
              </a:rPr>
              <a:t>                                 Prof. Amalesh Kanrar</a:t>
            </a:r>
          </a:p>
        </p:txBody>
      </p:sp>
      <p:sp>
        <p:nvSpPr>
          <p:cNvPr id="1048651" name="Content Placeholder 6"/>
          <p:cNvSpPr>
            <a:spLocks noGrp="1"/>
          </p:cNvSpPr>
          <p:nvPr>
            <p:ph sz="quarter" idx="4"/>
          </p:nvPr>
        </p:nvSpPr>
        <p:spPr>
          <a:xfrm>
            <a:off x="3563888" y="4509120"/>
            <a:ext cx="4464496" cy="1944216"/>
          </a:xfrm>
        </p:spPr>
        <p:txBody>
          <a:bodyPr>
            <a:normAutofit/>
          </a:bodyPr>
          <a:lstStyle/>
          <a:p>
            <a:pPr algn="just"/>
            <a:r>
              <a:rPr lang="en-IN" sz="1800" b="1" dirty="0">
                <a:solidFill>
                  <a:schemeClr val="bg2">
                    <a:lumMod val="50000"/>
                  </a:schemeClr>
                </a:solidFill>
                <a:latin typeface="+mj-lt"/>
              </a:rPr>
              <a:t>Made by – Ananya Sardar </a:t>
            </a:r>
          </a:p>
          <a:p>
            <a:pPr marL="114300" indent="0" algn="just">
              <a:buNone/>
            </a:pPr>
            <a:r>
              <a:rPr lang="en-IN" sz="1800" b="1" dirty="0">
                <a:solidFill>
                  <a:schemeClr val="bg2">
                    <a:lumMod val="50000"/>
                  </a:schemeClr>
                </a:solidFill>
                <a:latin typeface="+mj-lt"/>
              </a:rPr>
              <a:t>                          Biswarupa Gupta </a:t>
            </a:r>
          </a:p>
          <a:p>
            <a:pPr marL="114300" indent="0" algn="just">
              <a:buNone/>
            </a:pPr>
            <a:r>
              <a:rPr lang="en-IN" sz="1800" b="1" dirty="0">
                <a:solidFill>
                  <a:schemeClr val="bg2">
                    <a:lumMod val="50000"/>
                  </a:schemeClr>
                </a:solidFill>
                <a:latin typeface="+mj-lt"/>
              </a:rPr>
              <a:t>                          Sagarika Das </a:t>
            </a:r>
          </a:p>
          <a:p>
            <a:pPr marL="114300" indent="0" algn="just">
              <a:buNone/>
            </a:pPr>
            <a:r>
              <a:rPr lang="en-IN" sz="1800" b="1" dirty="0">
                <a:solidFill>
                  <a:schemeClr val="bg2">
                    <a:lumMod val="50000"/>
                  </a:schemeClr>
                </a:solidFill>
                <a:latin typeface="+mj-lt"/>
              </a:rPr>
              <a:t>                          Rounak Show</a:t>
            </a:r>
          </a:p>
          <a:p>
            <a:pPr marL="114300" indent="0" algn="just">
              <a:buNone/>
            </a:pPr>
            <a:r>
              <a:rPr lang="en-IN" sz="1800" b="1" dirty="0">
                <a:solidFill>
                  <a:schemeClr val="bg2">
                    <a:lumMod val="50000"/>
                  </a:schemeClr>
                </a:solidFill>
                <a:latin typeface="+mj-lt"/>
              </a:rPr>
              <a:t>                          Moinak Ghosh</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395536" y="274638"/>
            <a:ext cx="7704856" cy="778098"/>
          </a:xfrm>
          <a:solidFill>
            <a:schemeClr val="accent3">
              <a:lumMod val="20000"/>
              <a:lumOff val="80000"/>
            </a:schemeClr>
          </a:solidFill>
        </p:spPr>
        <p:txBody>
          <a:bodyPr/>
          <a:lstStyle/>
          <a:p>
            <a:pPr algn="ctr"/>
            <a:r>
              <a:rPr lang="en-IN" sz="2400" b="1" dirty="0">
                <a:solidFill>
                  <a:schemeClr val="bg2">
                    <a:lumMod val="50000"/>
                  </a:schemeClr>
                </a:solidFill>
              </a:rPr>
              <a:t>Food In Anthropology</a:t>
            </a:r>
          </a:p>
        </p:txBody>
      </p:sp>
      <p:sp>
        <p:nvSpPr>
          <p:cNvPr id="1048602" name="Content Placeholder 2"/>
          <p:cNvSpPr>
            <a:spLocks noGrp="1"/>
          </p:cNvSpPr>
          <p:nvPr>
            <p:ph idx="1"/>
          </p:nvPr>
        </p:nvSpPr>
        <p:spPr>
          <a:xfrm>
            <a:off x="179512" y="1340768"/>
            <a:ext cx="7992888" cy="5400600"/>
          </a:xfrm>
        </p:spPr>
        <p:txBody>
          <a:bodyPr>
            <a:normAutofit fontScale="93750" lnSpcReduction="20000"/>
          </a:bodyPr>
          <a:lstStyle/>
          <a:p>
            <a:pPr algn="just">
              <a:lnSpc>
                <a:spcPct val="150000"/>
              </a:lnSpc>
              <a:buClrTx/>
              <a:buFont typeface="Courier New" pitchFamily="49" charset="0"/>
              <a:buChar char="o"/>
            </a:pPr>
            <a:r>
              <a:rPr lang="en-IN" sz="1600" dirty="0">
                <a:latin typeface="+mj-lt"/>
              </a:rPr>
              <a:t>Anthropology of food can be defined as “the set of representation, beliefs, knowledge and practices inherited or learned that are associated with food and shared by individuals of a certain culture or social group”. (Sobreira et al. 2018)</a:t>
            </a:r>
          </a:p>
          <a:p>
            <a:pPr algn="just">
              <a:lnSpc>
                <a:spcPct val="150000"/>
              </a:lnSpc>
              <a:buClrTx/>
              <a:buFont typeface="Courier New" pitchFamily="49" charset="0"/>
              <a:buChar char="o"/>
            </a:pPr>
            <a:endParaRPr lang="en-IN" sz="1600" dirty="0">
              <a:latin typeface="+mj-lt"/>
            </a:endParaRPr>
          </a:p>
          <a:p>
            <a:pPr algn="just">
              <a:lnSpc>
                <a:spcPct val="150000"/>
              </a:lnSpc>
              <a:buClrTx/>
              <a:buFont typeface="Courier New" pitchFamily="49" charset="0"/>
              <a:buChar char="o"/>
            </a:pPr>
            <a:r>
              <a:rPr lang="en-IN" sz="1600" dirty="0">
                <a:latin typeface="+mj-lt"/>
              </a:rPr>
              <a:t>Apart from the definition it refers to technological and social structures, starting from harvesting food, going through the transformation, up to the kitchen with the intention of meeting food needs.</a:t>
            </a:r>
          </a:p>
          <a:p>
            <a:pPr algn="just">
              <a:lnSpc>
                <a:spcPct val="150000"/>
              </a:lnSpc>
              <a:buClrTx/>
              <a:buFont typeface="Courier New" pitchFamily="49" charset="0"/>
              <a:buChar char="o"/>
            </a:pPr>
            <a:endParaRPr lang="en-IN" sz="1600" dirty="0">
              <a:latin typeface="+mj-lt"/>
            </a:endParaRPr>
          </a:p>
          <a:p>
            <a:pPr algn="just">
              <a:lnSpc>
                <a:spcPct val="150000"/>
              </a:lnSpc>
              <a:buClrTx/>
              <a:buFont typeface="Courier New" pitchFamily="49" charset="0"/>
              <a:buChar char="o"/>
            </a:pPr>
            <a:r>
              <a:rPr lang="en-IN" sz="1600" dirty="0">
                <a:latin typeface="+mj-lt"/>
              </a:rPr>
              <a:t>The concept of a food system has been used by different Anthropologists of many anthropological currents</a:t>
            </a:r>
            <a:r>
              <a:rPr lang="en-IN" sz="1600">
                <a:latin typeface="+mj-lt"/>
              </a:rPr>
              <a:t>, sometimes </a:t>
            </a:r>
            <a:r>
              <a:rPr lang="en-IN" sz="1600" dirty="0">
                <a:latin typeface="+mj-lt"/>
              </a:rPr>
              <a:t>being analysed in a simplified way. </a:t>
            </a:r>
          </a:p>
          <a:p>
            <a:pPr algn="just">
              <a:lnSpc>
                <a:spcPct val="150000"/>
              </a:lnSpc>
              <a:buClrTx/>
              <a:buFont typeface="Courier New" pitchFamily="49" charset="0"/>
              <a:buChar char="o"/>
            </a:pPr>
            <a:endParaRPr lang="en-IN" sz="1600" dirty="0">
              <a:latin typeface="+mj-lt"/>
            </a:endParaRPr>
          </a:p>
          <a:p>
            <a:pPr algn="just">
              <a:lnSpc>
                <a:spcPct val="150000"/>
              </a:lnSpc>
              <a:buClrTx/>
              <a:buFont typeface="Courier New" pitchFamily="49" charset="0"/>
              <a:buChar char="o"/>
            </a:pPr>
            <a:r>
              <a:rPr lang="en-IN" sz="1600" dirty="0">
                <a:latin typeface="+mj-lt"/>
              </a:rPr>
              <a:t>“Mankind mastered the natural processes, using them for their own benefit”, food systems are envisioned as symbolic systems and relation between subject and nature.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a:xfrm>
            <a:off x="395536" y="260648"/>
            <a:ext cx="4104456" cy="778098"/>
          </a:xfrm>
          <a:solidFill>
            <a:schemeClr val="accent3">
              <a:lumMod val="20000"/>
              <a:lumOff val="80000"/>
            </a:schemeClr>
          </a:solidFill>
        </p:spPr>
        <p:txBody>
          <a:bodyPr/>
          <a:lstStyle/>
          <a:p>
            <a:pPr algn="ctr"/>
            <a:r>
              <a:rPr lang="en-IN" sz="2400" b="1" dirty="0">
                <a:solidFill>
                  <a:schemeClr val="bg2">
                    <a:lumMod val="50000"/>
                  </a:schemeClr>
                </a:solidFill>
              </a:rPr>
              <a:t>Food Evolution </a:t>
            </a:r>
          </a:p>
        </p:txBody>
      </p:sp>
      <p:sp>
        <p:nvSpPr>
          <p:cNvPr id="1048604" name="Content Placeholder 2"/>
          <p:cNvSpPr>
            <a:spLocks noGrp="1"/>
          </p:cNvSpPr>
          <p:nvPr>
            <p:ph idx="1"/>
          </p:nvPr>
        </p:nvSpPr>
        <p:spPr>
          <a:xfrm>
            <a:off x="179512" y="1052736"/>
            <a:ext cx="4392488" cy="5805264"/>
          </a:xfrm>
        </p:spPr>
        <p:txBody>
          <a:bodyPr>
            <a:normAutofit fontScale="93750" lnSpcReduction="10000"/>
          </a:bodyPr>
          <a:lstStyle/>
          <a:p>
            <a:pPr algn="just">
              <a:lnSpc>
                <a:spcPct val="150000"/>
              </a:lnSpc>
              <a:buClrTx/>
              <a:buFont typeface="Courier New" pitchFamily="49" charset="0"/>
              <a:buChar char="o"/>
            </a:pPr>
            <a:r>
              <a:rPr lang="en-IN" sz="1600" b="1" dirty="0">
                <a:latin typeface="+mj-lt"/>
              </a:rPr>
              <a:t>Hunting &amp; Gathering :- </a:t>
            </a:r>
            <a:r>
              <a:rPr lang="en-IN" sz="1600" dirty="0">
                <a:latin typeface="+mj-lt"/>
              </a:rPr>
              <a:t>Hunters and gatherers mainly depends on flesh of wild animals, fishes, wild fruits, berries, nuts, etc… to support their diet.</a:t>
            </a:r>
          </a:p>
          <a:p>
            <a:pPr algn="just">
              <a:lnSpc>
                <a:spcPct val="150000"/>
              </a:lnSpc>
              <a:buClrTx/>
              <a:buFont typeface="Courier New" pitchFamily="49" charset="0"/>
              <a:buChar char="o"/>
            </a:pPr>
            <a:r>
              <a:rPr lang="en-IN" sz="1600" b="1" dirty="0">
                <a:latin typeface="+mj-lt"/>
              </a:rPr>
              <a:t>Pastoralism :- </a:t>
            </a:r>
            <a:r>
              <a:rPr lang="en-IN" sz="1600" dirty="0">
                <a:latin typeface="+mj-lt"/>
              </a:rPr>
              <a:t>Pastoralists rely on their livestock for foods, such as meat, milk, blood, etc…  They mainly produce food from the animal milk.</a:t>
            </a:r>
          </a:p>
          <a:p>
            <a:pPr algn="just">
              <a:lnSpc>
                <a:spcPct val="150000"/>
              </a:lnSpc>
              <a:buClrTx/>
              <a:buFont typeface="Courier New" pitchFamily="49" charset="0"/>
              <a:buChar char="o"/>
            </a:pPr>
            <a:r>
              <a:rPr lang="en-IN" sz="1600" b="1" dirty="0">
                <a:latin typeface="+mj-lt"/>
              </a:rPr>
              <a:t>Horticulture :- </a:t>
            </a:r>
            <a:r>
              <a:rPr lang="en-IN" sz="1600" dirty="0">
                <a:latin typeface="+mj-lt"/>
              </a:rPr>
              <a:t>Horticulturists draw their diets from their gardens, domesticated animals and limited foraging. </a:t>
            </a:r>
          </a:p>
          <a:p>
            <a:pPr algn="just">
              <a:lnSpc>
                <a:spcPct val="150000"/>
              </a:lnSpc>
              <a:buClrTx/>
              <a:buFont typeface="Courier New" pitchFamily="49" charset="0"/>
              <a:buChar char="o"/>
            </a:pPr>
            <a:r>
              <a:rPr lang="en-IN" sz="1600" b="1" dirty="0">
                <a:latin typeface="+mj-lt"/>
              </a:rPr>
              <a:t>Agriculture :- </a:t>
            </a:r>
            <a:r>
              <a:rPr lang="en-IN" sz="1600" dirty="0">
                <a:latin typeface="+mj-lt"/>
              </a:rPr>
              <a:t>The people of the agriculture society mainly eat cooked food. They depends on domesticated plants such as vegetables and domesticated animals such as cattle, pig, chickens, etc…</a:t>
            </a:r>
          </a:p>
        </p:txBody>
      </p:sp>
      <p:pic>
        <p:nvPicPr>
          <p:cNvPr id="2097153" name="Picture 3"/>
          <p:cNvPicPr>
            <a:picLocks noChangeAspect="1"/>
          </p:cNvPicPr>
          <p:nvPr/>
        </p:nvPicPr>
        <p:blipFill>
          <a:blip r:embed="rId2" cstate="print"/>
          <a:stretch>
            <a:fillRect/>
          </a:stretch>
        </p:blipFill>
        <p:spPr>
          <a:xfrm>
            <a:off x="4716016" y="836712"/>
            <a:ext cx="3600400" cy="5544616"/>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467544" y="188640"/>
            <a:ext cx="7704856" cy="720080"/>
          </a:xfrm>
          <a:solidFill>
            <a:schemeClr val="accent3">
              <a:lumMod val="20000"/>
              <a:lumOff val="80000"/>
            </a:schemeClr>
          </a:solidFill>
        </p:spPr>
        <p:txBody>
          <a:bodyPr/>
          <a:lstStyle/>
          <a:p>
            <a:pPr algn="ctr"/>
            <a:r>
              <a:rPr lang="en-IN" sz="2400" b="1" dirty="0">
                <a:solidFill>
                  <a:schemeClr val="bg2">
                    <a:lumMod val="50000"/>
                  </a:schemeClr>
                </a:solidFill>
              </a:rPr>
              <a:t>Biological Aspect Of Food </a:t>
            </a:r>
          </a:p>
        </p:txBody>
      </p:sp>
      <p:sp>
        <p:nvSpPr>
          <p:cNvPr id="1048606" name="Content Placeholder 2"/>
          <p:cNvSpPr>
            <a:spLocks noGrp="1"/>
          </p:cNvSpPr>
          <p:nvPr>
            <p:ph idx="1"/>
          </p:nvPr>
        </p:nvSpPr>
        <p:spPr>
          <a:xfrm>
            <a:off x="323528" y="1091680"/>
            <a:ext cx="7848872" cy="5760640"/>
          </a:xfrm>
        </p:spPr>
        <p:txBody>
          <a:bodyPr>
            <a:normAutofit fontScale="93750" lnSpcReduction="20000"/>
          </a:bodyPr>
          <a:lstStyle/>
          <a:p>
            <a:pPr algn="just">
              <a:lnSpc>
                <a:spcPct val="150000"/>
              </a:lnSpc>
              <a:buClr>
                <a:schemeClr val="tx1"/>
              </a:buClr>
              <a:buFont typeface="Courier New" pitchFamily="49" charset="0"/>
              <a:buChar char="o"/>
            </a:pPr>
            <a:r>
              <a:rPr lang="en-IN" sz="1600" dirty="0">
                <a:latin typeface="+mj-lt"/>
              </a:rPr>
              <a:t>Food is usually of plant, animal or fungal origin and contains essential nutrients, such as Carbohydrates, Fats, Proteins, Vitamins, Minerals and Water. It provide nutritional support of the living organism.</a:t>
            </a:r>
          </a:p>
          <a:p>
            <a:pPr algn="just">
              <a:lnSpc>
                <a:spcPct val="150000"/>
              </a:lnSpc>
              <a:buClr>
                <a:schemeClr val="tx1"/>
              </a:buClr>
              <a:buFont typeface="Courier New" pitchFamily="49" charset="0"/>
              <a:buChar char="o"/>
            </a:pPr>
            <a:r>
              <a:rPr lang="en-IN" sz="1600" dirty="0">
                <a:latin typeface="+mj-lt"/>
              </a:rPr>
              <a:t>Nutrients are compounds of foods essential to life and health, providing us with energy, the building blocks for repair and growth.</a:t>
            </a:r>
          </a:p>
          <a:p>
            <a:pPr algn="just">
              <a:lnSpc>
                <a:spcPct val="150000"/>
              </a:lnSpc>
              <a:buClr>
                <a:schemeClr val="tx1"/>
              </a:buClr>
              <a:buFont typeface="Courier New" pitchFamily="49" charset="0"/>
              <a:buChar char="o"/>
            </a:pPr>
            <a:r>
              <a:rPr lang="en-IN" sz="1600" dirty="0">
                <a:latin typeface="+mj-lt"/>
              </a:rPr>
              <a:t>Those nutrients can be divided into two categories</a:t>
            </a:r>
            <a:r>
              <a:rPr lang="en-IN" sz="1600" b="1" dirty="0">
                <a:latin typeface="+mj-lt"/>
              </a:rPr>
              <a:t>: Macronutrients(carbohydrate , proteins &amp; fats) &amp; Micronutrients.(vitamins &amp; minerals)</a:t>
            </a:r>
          </a:p>
          <a:p>
            <a:pPr algn="just">
              <a:lnSpc>
                <a:spcPct val="150000"/>
              </a:lnSpc>
              <a:buClr>
                <a:schemeClr val="tx1"/>
              </a:buClr>
              <a:buFont typeface="Courier New" pitchFamily="49" charset="0"/>
              <a:buChar char="o"/>
            </a:pPr>
            <a:r>
              <a:rPr lang="en-IN" sz="1600" dirty="0">
                <a:latin typeface="+mj-lt"/>
              </a:rPr>
              <a:t>There are six major nutrients which a human body need-</a:t>
            </a:r>
          </a:p>
          <a:p>
            <a:pPr lvl="3" algn="just">
              <a:lnSpc>
                <a:spcPct val="150000"/>
              </a:lnSpc>
              <a:buClr>
                <a:schemeClr val="tx1"/>
              </a:buClr>
              <a:buFont typeface="Courier New" pitchFamily="49" charset="0"/>
              <a:buChar char="o"/>
            </a:pPr>
            <a:r>
              <a:rPr lang="en-IN" b="1" dirty="0">
                <a:latin typeface="+mj-lt"/>
              </a:rPr>
              <a:t>Protein</a:t>
            </a:r>
            <a:r>
              <a:rPr lang="en-IN" dirty="0">
                <a:latin typeface="+mj-lt"/>
              </a:rPr>
              <a:t> :- Meat, Dairy products, etc…</a:t>
            </a:r>
          </a:p>
          <a:p>
            <a:pPr lvl="3" algn="just">
              <a:lnSpc>
                <a:spcPct val="150000"/>
              </a:lnSpc>
              <a:buClr>
                <a:schemeClr val="tx1"/>
              </a:buClr>
              <a:buFont typeface="Courier New" pitchFamily="49" charset="0"/>
              <a:buChar char="o"/>
            </a:pPr>
            <a:r>
              <a:rPr lang="en-IN" b="1" dirty="0">
                <a:latin typeface="+mj-lt"/>
              </a:rPr>
              <a:t>Carbohydrates</a:t>
            </a:r>
            <a:r>
              <a:rPr lang="en-IN" dirty="0">
                <a:latin typeface="+mj-lt"/>
              </a:rPr>
              <a:t> :- Rice, Breads, Fruits, etc…</a:t>
            </a:r>
          </a:p>
          <a:p>
            <a:pPr lvl="3" algn="just">
              <a:lnSpc>
                <a:spcPct val="150000"/>
              </a:lnSpc>
              <a:buClr>
                <a:schemeClr val="tx1"/>
              </a:buClr>
              <a:buFont typeface="Courier New" pitchFamily="49" charset="0"/>
              <a:buChar char="o"/>
            </a:pPr>
            <a:r>
              <a:rPr lang="en-IN" b="1" dirty="0">
                <a:latin typeface="+mj-lt"/>
              </a:rPr>
              <a:t>Vitamin</a:t>
            </a:r>
            <a:r>
              <a:rPr lang="en-IN" dirty="0">
                <a:latin typeface="+mj-lt"/>
              </a:rPr>
              <a:t> :- Fruits &amp; Vegetables (Vitamin- A,C); Grains (Vitamin- B); Egg yolk (Vitamin- A,D,E); Milk &amp; Soya bean (Vitamin- K), etc…</a:t>
            </a:r>
          </a:p>
          <a:p>
            <a:pPr lvl="3" algn="just">
              <a:lnSpc>
                <a:spcPct val="150000"/>
              </a:lnSpc>
              <a:buClr>
                <a:schemeClr val="tx1"/>
              </a:buClr>
              <a:buFont typeface="Courier New" pitchFamily="49" charset="0"/>
              <a:buChar char="o"/>
            </a:pPr>
            <a:r>
              <a:rPr lang="en-IN" b="1" dirty="0">
                <a:latin typeface="+mj-lt"/>
              </a:rPr>
              <a:t>Lipid (most commonly known as Fat) </a:t>
            </a:r>
            <a:r>
              <a:rPr lang="en-IN" dirty="0">
                <a:latin typeface="+mj-lt"/>
              </a:rPr>
              <a:t>:- Butter, Nuts, Oils, etc… </a:t>
            </a:r>
          </a:p>
          <a:p>
            <a:pPr lvl="3" algn="just">
              <a:lnSpc>
                <a:spcPct val="150000"/>
              </a:lnSpc>
              <a:buClr>
                <a:schemeClr val="tx1"/>
              </a:buClr>
              <a:buFont typeface="Courier New" pitchFamily="49" charset="0"/>
              <a:buChar char="o"/>
            </a:pPr>
            <a:r>
              <a:rPr lang="en-IN" b="1" dirty="0">
                <a:latin typeface="+mj-lt"/>
              </a:rPr>
              <a:t>Minerals</a:t>
            </a:r>
            <a:r>
              <a:rPr lang="en-IN" dirty="0">
                <a:latin typeface="+mj-lt"/>
              </a:rPr>
              <a:t> :- Red meat, Seafood, Vegetables, etc…</a:t>
            </a:r>
          </a:p>
          <a:p>
            <a:pPr lvl="3" algn="just">
              <a:lnSpc>
                <a:spcPct val="150000"/>
              </a:lnSpc>
              <a:buClr>
                <a:schemeClr val="tx1"/>
              </a:buClr>
              <a:buFont typeface="Courier New" pitchFamily="49" charset="0"/>
              <a:buChar char="o"/>
            </a:pPr>
            <a:r>
              <a:rPr lang="en-IN" b="1" dirty="0">
                <a:latin typeface="+mj-lt"/>
              </a:rPr>
              <a:t>Water</a:t>
            </a:r>
          </a:p>
          <a:p>
            <a:pPr algn="just">
              <a:lnSpc>
                <a:spcPct val="150000"/>
              </a:lnSpc>
              <a:buClr>
                <a:schemeClr val="tx1"/>
              </a:buClr>
              <a:buFont typeface="Courier New" pitchFamily="49" charset="0"/>
              <a:buChar char="o"/>
            </a:pPr>
            <a:r>
              <a:rPr lang="en-IN" sz="1700" dirty="0">
                <a:latin typeface="+mj-lt"/>
              </a:rPr>
              <a:t>Smart nutrition and food choices can help to prevent disease</a:t>
            </a:r>
            <a:r>
              <a:rPr lang="en-IN" dirty="0">
                <a:latin typeface="+mj-lt"/>
              </a:rPr>
              <a:t>.</a:t>
            </a:r>
          </a:p>
          <a:p>
            <a:pPr lvl="3" algn="just">
              <a:lnSpc>
                <a:spcPct val="150000"/>
              </a:lnSpc>
              <a:buClr>
                <a:schemeClr val="tx1"/>
              </a:buClr>
              <a:buFont typeface="Courier New" pitchFamily="49" charset="0"/>
              <a:buChar char="o"/>
            </a:pPr>
            <a:endParaRPr lang="en-IN" dirty="0">
              <a:latin typeface="+mj-l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a:xfrm>
            <a:off x="395536" y="188640"/>
            <a:ext cx="5400600" cy="706090"/>
          </a:xfrm>
          <a:solidFill>
            <a:schemeClr val="accent3">
              <a:lumMod val="20000"/>
              <a:lumOff val="80000"/>
            </a:schemeClr>
          </a:solidFill>
        </p:spPr>
        <p:txBody>
          <a:bodyPr/>
          <a:lstStyle/>
          <a:p>
            <a:pPr algn="ctr"/>
            <a:r>
              <a:rPr lang="en-IN" sz="2400" b="1" dirty="0">
                <a:solidFill>
                  <a:schemeClr val="bg2">
                    <a:lumMod val="50000"/>
                  </a:schemeClr>
                </a:solidFill>
              </a:rPr>
              <a:t>Social Aspect Of Food </a:t>
            </a:r>
          </a:p>
        </p:txBody>
      </p:sp>
      <p:sp>
        <p:nvSpPr>
          <p:cNvPr id="1048608" name="Content Placeholder 2"/>
          <p:cNvSpPr>
            <a:spLocks noGrp="1"/>
          </p:cNvSpPr>
          <p:nvPr>
            <p:ph idx="1"/>
          </p:nvPr>
        </p:nvSpPr>
        <p:spPr>
          <a:xfrm>
            <a:off x="179512" y="1124744"/>
            <a:ext cx="5760639" cy="5733256"/>
          </a:xfrm>
        </p:spPr>
        <p:txBody>
          <a:bodyPr>
            <a:normAutofit fontScale="93750" lnSpcReduction="10000"/>
          </a:bodyPr>
          <a:lstStyle/>
          <a:p>
            <a:pPr algn="just">
              <a:lnSpc>
                <a:spcPct val="150000"/>
              </a:lnSpc>
              <a:buClrTx/>
              <a:buFont typeface="Courier New" pitchFamily="49" charset="0"/>
              <a:buChar char="o"/>
            </a:pPr>
            <a:r>
              <a:rPr lang="en-IN" sz="1600" dirty="0">
                <a:latin typeface="+mj-lt"/>
              </a:rPr>
              <a:t>Food is an essential and fundamental part of culture in human society in its physiological and cultural compliance.</a:t>
            </a:r>
          </a:p>
          <a:p>
            <a:pPr algn="just">
              <a:lnSpc>
                <a:spcPct val="150000"/>
              </a:lnSpc>
              <a:buClrTx/>
              <a:buFont typeface="Courier New" pitchFamily="49" charset="0"/>
              <a:buChar char="o"/>
            </a:pPr>
            <a:endParaRPr lang="en-IN" sz="1600" dirty="0">
              <a:latin typeface="+mj-lt"/>
            </a:endParaRPr>
          </a:p>
          <a:p>
            <a:pPr algn="just">
              <a:lnSpc>
                <a:spcPct val="150000"/>
              </a:lnSpc>
              <a:buClrTx/>
              <a:buFont typeface="Courier New" pitchFamily="49" charset="0"/>
              <a:buChar char="o"/>
            </a:pPr>
            <a:r>
              <a:rPr lang="en-IN" sz="1600" dirty="0">
                <a:latin typeface="+mj-lt"/>
              </a:rPr>
              <a:t>It always been a central part of our social existence, our community and our social, </a:t>
            </a:r>
            <a:r>
              <a:rPr lang="en-IN" sz="1800" dirty="0">
                <a:latin typeface="+mj-lt"/>
              </a:rPr>
              <a:t>cultural</a:t>
            </a:r>
            <a:r>
              <a:rPr lang="en-IN" sz="1600" dirty="0">
                <a:latin typeface="+mj-lt"/>
              </a:rPr>
              <a:t> and religious life.</a:t>
            </a:r>
          </a:p>
          <a:p>
            <a:pPr algn="just">
              <a:lnSpc>
                <a:spcPct val="150000"/>
              </a:lnSpc>
              <a:buClrTx/>
              <a:buFont typeface="Courier New" pitchFamily="49" charset="0"/>
              <a:buChar char="o"/>
            </a:pPr>
            <a:endParaRPr lang="en-IN" sz="1600" dirty="0">
              <a:latin typeface="+mj-lt"/>
            </a:endParaRPr>
          </a:p>
          <a:p>
            <a:pPr algn="just">
              <a:lnSpc>
                <a:spcPct val="150000"/>
              </a:lnSpc>
              <a:buClrTx/>
              <a:buFont typeface="Courier New" pitchFamily="49" charset="0"/>
              <a:buChar char="o"/>
            </a:pPr>
            <a:r>
              <a:rPr lang="en-IN" sz="1600" dirty="0">
                <a:latin typeface="+mj-lt"/>
              </a:rPr>
              <a:t>Food is an object of analysis just like other cultural aspects of studies society, such as kinship. </a:t>
            </a:r>
            <a:r>
              <a:rPr lang="en-IN" sz="1600" dirty="0"/>
              <a:t>Food is vehicle for expressing friendship, for smoothing social intercourse.</a:t>
            </a:r>
          </a:p>
          <a:p>
            <a:pPr algn="just">
              <a:lnSpc>
                <a:spcPct val="150000"/>
              </a:lnSpc>
              <a:buClrTx/>
              <a:buFont typeface="Courier New" pitchFamily="49" charset="0"/>
              <a:buChar char="o"/>
            </a:pPr>
            <a:endParaRPr lang="en-IN" sz="1600" dirty="0">
              <a:latin typeface="+mj-lt"/>
            </a:endParaRPr>
          </a:p>
          <a:p>
            <a:pPr algn="just">
              <a:lnSpc>
                <a:spcPct val="150000"/>
              </a:lnSpc>
              <a:buClrTx/>
              <a:buFont typeface="Courier New" pitchFamily="49" charset="0"/>
              <a:buChar char="o"/>
            </a:pPr>
            <a:r>
              <a:rPr lang="en-IN" sz="1600" dirty="0">
                <a:latin typeface="+mj-lt"/>
              </a:rPr>
              <a:t>It is a phenomenon that covers social, political, economic and aesthetic aspect.</a:t>
            </a:r>
          </a:p>
          <a:p>
            <a:pPr algn="just">
              <a:lnSpc>
                <a:spcPct val="150000"/>
              </a:lnSpc>
              <a:buClrTx/>
              <a:buFont typeface="Courier New" pitchFamily="49" charset="0"/>
              <a:buChar char="o"/>
            </a:pPr>
            <a:endParaRPr lang="en-IN" sz="1600" dirty="0">
              <a:latin typeface="+mj-lt"/>
            </a:endParaRPr>
          </a:p>
          <a:p>
            <a:pPr algn="just">
              <a:lnSpc>
                <a:spcPct val="150000"/>
              </a:lnSpc>
              <a:buClrTx/>
              <a:buFont typeface="Courier New" pitchFamily="49" charset="0"/>
              <a:buChar char="o"/>
            </a:pPr>
            <a:r>
              <a:rPr lang="en-IN" sz="1600" dirty="0">
                <a:latin typeface="+mj-lt"/>
              </a:rPr>
              <a:t>Rituals and celebrations are usually centred around food. Sometimes the type of food served can define the event.</a:t>
            </a:r>
          </a:p>
        </p:txBody>
      </p:sp>
      <p:pic>
        <p:nvPicPr>
          <p:cNvPr id="2097154" name="Picture 3"/>
          <p:cNvPicPr>
            <a:picLocks noChangeAspect="1"/>
          </p:cNvPicPr>
          <p:nvPr/>
        </p:nvPicPr>
        <p:blipFill>
          <a:blip r:embed="rId2"/>
          <a:stretch>
            <a:fillRect/>
          </a:stretch>
        </p:blipFill>
        <p:spPr>
          <a:xfrm rot="5400000">
            <a:off x="4712506" y="2784440"/>
            <a:ext cx="5112568" cy="236924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a:xfrm>
            <a:off x="935596" y="5150765"/>
            <a:ext cx="6552728" cy="634082"/>
          </a:xfrm>
          <a:solidFill>
            <a:schemeClr val="accent3">
              <a:lumMod val="20000"/>
              <a:lumOff val="80000"/>
            </a:schemeClr>
          </a:solidFill>
        </p:spPr>
        <p:txBody>
          <a:bodyPr/>
          <a:lstStyle/>
          <a:p>
            <a:pPr algn="ctr"/>
            <a:r>
              <a:rPr lang="en-IN" sz="2400" b="1" dirty="0">
                <a:solidFill>
                  <a:schemeClr val="bg2">
                    <a:lumMod val="50000"/>
                  </a:schemeClr>
                </a:solidFill>
              </a:rPr>
              <a:t>Food Variation</a:t>
            </a:r>
          </a:p>
        </p:txBody>
      </p:sp>
      <p:pic>
        <p:nvPicPr>
          <p:cNvPr id="2097155" name="Content Placeholder 3"/>
          <p:cNvPicPr>
            <a:picLocks noGrp="1" noChangeAspect="1"/>
          </p:cNvPicPr>
          <p:nvPr>
            <p:ph idx="1"/>
          </p:nvPr>
        </p:nvPicPr>
        <p:blipFill>
          <a:blip r:embed="rId2"/>
          <a:stretch>
            <a:fillRect/>
          </a:stretch>
        </p:blipFill>
        <p:spPr>
          <a:xfrm>
            <a:off x="251520" y="260648"/>
            <a:ext cx="7911220" cy="4680520"/>
          </a:xfrm>
        </p:spPr>
      </p:pic>
      <p:sp>
        <p:nvSpPr>
          <p:cNvPr id="1048610" name="TextBox 5"/>
          <p:cNvSpPr txBox="1"/>
          <p:nvPr/>
        </p:nvSpPr>
        <p:spPr>
          <a:xfrm>
            <a:off x="827584" y="5949280"/>
            <a:ext cx="6984776" cy="461665"/>
          </a:xfrm>
          <a:prstGeom prst="rect">
            <a:avLst/>
          </a:prstGeom>
          <a:noFill/>
        </p:spPr>
        <p:txBody>
          <a:bodyPr wrap="square" rtlCol="0">
            <a:spAutoFit/>
          </a:bodyPr>
          <a:lstStyle/>
          <a:p>
            <a:pPr marL="285750" indent="-285750">
              <a:lnSpc>
                <a:spcPct val="150000"/>
              </a:lnSpc>
              <a:buFont typeface="Courier New" pitchFamily="49" charset="0"/>
              <a:buChar char="o"/>
            </a:pPr>
            <a:r>
              <a:rPr lang="en-IN" sz="1600" dirty="0">
                <a:latin typeface="+mj-lt"/>
              </a:rPr>
              <a:t>We can see the variation of food by globally as well as our country “India”.</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251520" y="188641"/>
            <a:ext cx="7982737" cy="707303"/>
          </a:xfrm>
          <a:solidFill>
            <a:schemeClr val="accent3">
              <a:lumMod val="20000"/>
              <a:lumOff val="80000"/>
            </a:schemeClr>
          </a:solidFill>
        </p:spPr>
        <p:txBody>
          <a:bodyPr/>
          <a:lstStyle/>
          <a:p>
            <a:pPr algn="ctr"/>
            <a:r>
              <a:rPr lang="en-IN" sz="2400" b="1" dirty="0">
                <a:solidFill>
                  <a:schemeClr val="bg2">
                    <a:lumMod val="50000"/>
                  </a:schemeClr>
                </a:solidFill>
              </a:rPr>
              <a:t>Geo Climatic Food Variation </a:t>
            </a:r>
          </a:p>
        </p:txBody>
      </p:sp>
      <p:sp>
        <p:nvSpPr>
          <p:cNvPr id="1048618" name="Content Placeholder 2"/>
          <p:cNvSpPr>
            <a:spLocks noGrp="1"/>
          </p:cNvSpPr>
          <p:nvPr>
            <p:ph sz="half" idx="1"/>
          </p:nvPr>
        </p:nvSpPr>
        <p:spPr>
          <a:xfrm>
            <a:off x="251520" y="1124744"/>
            <a:ext cx="2448272" cy="5427492"/>
          </a:xfrm>
          <a:ln>
            <a:solidFill>
              <a:schemeClr val="tx1"/>
            </a:solidFill>
          </a:ln>
        </p:spPr>
        <p:txBody>
          <a:bodyPr>
            <a:normAutofit lnSpcReduction="10000"/>
          </a:bodyPr>
          <a:lstStyle/>
          <a:p>
            <a:pPr algn="just">
              <a:lnSpc>
                <a:spcPct val="150000"/>
              </a:lnSpc>
              <a:buClrTx/>
              <a:buFont typeface="Wingdings" pitchFamily="2" charset="2"/>
              <a:buChar char="Ø"/>
            </a:pPr>
            <a:r>
              <a:rPr lang="en-IN" sz="1600" b="1" dirty="0">
                <a:latin typeface="+mj-lt"/>
              </a:rPr>
              <a:t>Arctic Region :-</a:t>
            </a:r>
          </a:p>
          <a:p>
            <a:pPr algn="just">
              <a:lnSpc>
                <a:spcPct val="150000"/>
              </a:lnSpc>
              <a:buClrTx/>
              <a:buFont typeface="Courier New" pitchFamily="49" charset="0"/>
              <a:buChar char="o"/>
            </a:pPr>
            <a:r>
              <a:rPr lang="en-IN" sz="1600" dirty="0">
                <a:latin typeface="+mj-lt"/>
              </a:rPr>
              <a:t>Diet generally contains of animal protein.</a:t>
            </a:r>
          </a:p>
          <a:p>
            <a:pPr algn="just">
              <a:lnSpc>
                <a:spcPct val="150000"/>
              </a:lnSpc>
              <a:buClrTx/>
              <a:buFont typeface="Courier New" pitchFamily="49" charset="0"/>
              <a:buChar char="o"/>
            </a:pPr>
            <a:r>
              <a:rPr lang="en-IN" sz="1600" dirty="0">
                <a:latin typeface="+mj-lt"/>
              </a:rPr>
              <a:t>Summers offered limited vegetation, such as cloudberries.</a:t>
            </a:r>
          </a:p>
          <a:p>
            <a:pPr algn="just">
              <a:lnSpc>
                <a:spcPct val="150000"/>
              </a:lnSpc>
              <a:buClrTx/>
              <a:buFont typeface="Courier New" pitchFamily="49" charset="0"/>
              <a:buChar char="o"/>
            </a:pPr>
            <a:r>
              <a:rPr lang="en-IN" sz="1600" dirty="0">
                <a:latin typeface="+mj-lt"/>
              </a:rPr>
              <a:t>Traditional Inuit fruit foods include seal, polar bear and caribou- consumed raw, frozen or dried. </a:t>
            </a:r>
          </a:p>
        </p:txBody>
      </p:sp>
      <p:sp>
        <p:nvSpPr>
          <p:cNvPr id="1048619" name="Content Placeholder 3"/>
          <p:cNvSpPr>
            <a:spLocks noGrp="1"/>
          </p:cNvSpPr>
          <p:nvPr>
            <p:ph sz="half" idx="2"/>
          </p:nvPr>
        </p:nvSpPr>
        <p:spPr>
          <a:xfrm>
            <a:off x="2915816" y="1131220"/>
            <a:ext cx="2736304" cy="5400600"/>
          </a:xfrm>
          <a:ln>
            <a:solidFill>
              <a:schemeClr val="tx1"/>
            </a:solidFill>
          </a:ln>
        </p:spPr>
        <p:txBody>
          <a:bodyPr>
            <a:normAutofit fontScale="93750" lnSpcReduction="10000"/>
          </a:bodyPr>
          <a:lstStyle/>
          <a:p>
            <a:pPr algn="just">
              <a:lnSpc>
                <a:spcPct val="150000"/>
              </a:lnSpc>
              <a:buClrTx/>
              <a:buFont typeface="Wingdings" pitchFamily="2" charset="2"/>
              <a:buChar char="Ø"/>
            </a:pPr>
            <a:r>
              <a:rPr lang="en-IN" sz="1600" b="1" dirty="0">
                <a:latin typeface="+mj-lt"/>
              </a:rPr>
              <a:t>Desert Region :-</a:t>
            </a:r>
          </a:p>
          <a:p>
            <a:pPr algn="just">
              <a:lnSpc>
                <a:spcPct val="150000"/>
              </a:lnSpc>
              <a:buClrTx/>
              <a:buFont typeface="Courier New" pitchFamily="49" charset="0"/>
              <a:buChar char="o"/>
            </a:pPr>
            <a:r>
              <a:rPr lang="en-IN" sz="1600" dirty="0">
                <a:latin typeface="+mj-lt"/>
              </a:rPr>
              <a:t>People favours low protein cereal grains, local varieties of vegetation, teas and coffee.</a:t>
            </a:r>
          </a:p>
          <a:p>
            <a:pPr algn="just">
              <a:lnSpc>
                <a:spcPct val="150000"/>
              </a:lnSpc>
              <a:buClrTx/>
              <a:buFont typeface="Courier New" pitchFamily="49" charset="0"/>
              <a:buChar char="o"/>
            </a:pPr>
            <a:r>
              <a:rPr lang="en-IN" sz="1600" dirty="0">
                <a:latin typeface="+mj-lt"/>
              </a:rPr>
              <a:t>High level of protein are not desirable.</a:t>
            </a:r>
          </a:p>
          <a:p>
            <a:pPr algn="just">
              <a:lnSpc>
                <a:spcPct val="150000"/>
              </a:lnSpc>
              <a:buClrTx/>
              <a:buFont typeface="Courier New" pitchFamily="49" charset="0"/>
              <a:buChar char="o"/>
            </a:pPr>
            <a:r>
              <a:rPr lang="en-IN" sz="1600" dirty="0">
                <a:latin typeface="+mj-lt"/>
              </a:rPr>
              <a:t>San Bushman of Kalahari are a hunter-gatherer people who have survived for 20,000 years by primarily hunting wild game and gathering nuts and berries  </a:t>
            </a:r>
          </a:p>
          <a:p>
            <a:pPr algn="just">
              <a:lnSpc>
                <a:spcPct val="150000"/>
              </a:lnSpc>
              <a:buClrTx/>
              <a:buFont typeface="Courier New" pitchFamily="49" charset="0"/>
              <a:buChar char="o"/>
            </a:pPr>
            <a:endParaRPr lang="en-IN" sz="1600" dirty="0">
              <a:latin typeface="+mj-lt"/>
            </a:endParaRPr>
          </a:p>
        </p:txBody>
      </p:sp>
      <p:sp>
        <p:nvSpPr>
          <p:cNvPr id="1048620" name="Content Placeholder 2"/>
          <p:cNvSpPr txBox="1"/>
          <p:nvPr/>
        </p:nvSpPr>
        <p:spPr>
          <a:xfrm>
            <a:off x="5868144" y="1556792"/>
            <a:ext cx="2386608" cy="459028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endParaRPr lang="en-IN" dirty="0"/>
          </a:p>
        </p:txBody>
      </p:sp>
      <p:sp>
        <p:nvSpPr>
          <p:cNvPr id="1048621" name="Content Placeholder 2"/>
          <p:cNvSpPr txBox="1"/>
          <p:nvPr/>
        </p:nvSpPr>
        <p:spPr>
          <a:xfrm>
            <a:off x="5847648" y="1138197"/>
            <a:ext cx="2386608" cy="5400600"/>
          </a:xfrm>
          <a:prstGeom prst="rect">
            <a:avLst/>
          </a:prstGeom>
          <a:ln>
            <a:solidFill>
              <a:schemeClr val="tx1"/>
            </a:solidFill>
          </a:ln>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algn="just">
              <a:lnSpc>
                <a:spcPct val="150000"/>
              </a:lnSpc>
              <a:buClrTx/>
              <a:buFont typeface="Wingdings" pitchFamily="2" charset="2"/>
              <a:buChar char="Ø"/>
            </a:pPr>
            <a:r>
              <a:rPr lang="en-IN" sz="1600" b="1" dirty="0">
                <a:latin typeface="+mj-lt"/>
              </a:rPr>
              <a:t>Tropical Region :-</a:t>
            </a:r>
          </a:p>
          <a:p>
            <a:pPr algn="just">
              <a:lnSpc>
                <a:spcPct val="150000"/>
              </a:lnSpc>
              <a:buClrTx/>
              <a:buFont typeface="Courier New" pitchFamily="49" charset="0"/>
              <a:buChar char="o"/>
            </a:pPr>
            <a:r>
              <a:rPr lang="en-IN" sz="1600" dirty="0">
                <a:latin typeface="+mj-lt"/>
              </a:rPr>
              <a:t>People depends on a diet heavy on fruits and seasonal crops and veggies. </a:t>
            </a:r>
          </a:p>
          <a:p>
            <a:pPr algn="just">
              <a:lnSpc>
                <a:spcPct val="150000"/>
              </a:lnSpc>
              <a:buClrTx/>
              <a:buFont typeface="Courier New" pitchFamily="49" charset="0"/>
              <a:buChar char="o"/>
            </a:pPr>
            <a:r>
              <a:rPr lang="en-IN" sz="1600" dirty="0">
                <a:latin typeface="+mj-lt"/>
              </a:rPr>
              <a:t>Diverse  food variations found depending on several socio-economic and religious aspects from region.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a:xfrm>
            <a:off x="2966991" y="260648"/>
            <a:ext cx="2448272" cy="1368152"/>
          </a:xfrm>
          <a:solidFill>
            <a:schemeClr val="accent3">
              <a:lumMod val="20000"/>
              <a:lumOff val="80000"/>
            </a:schemeClr>
          </a:solidFill>
        </p:spPr>
        <p:txBody>
          <a:bodyPr/>
          <a:lstStyle/>
          <a:p>
            <a:pPr algn="ctr"/>
            <a:r>
              <a:rPr lang="en-IN" sz="2400" b="1" dirty="0">
                <a:solidFill>
                  <a:schemeClr val="bg2">
                    <a:lumMod val="50000"/>
                  </a:schemeClr>
                </a:solidFill>
              </a:rPr>
              <a:t>Regional  Food Variation in India </a:t>
            </a:r>
          </a:p>
        </p:txBody>
      </p:sp>
      <p:sp>
        <p:nvSpPr>
          <p:cNvPr id="1048623" name="Content Placeholder 2"/>
          <p:cNvSpPr>
            <a:spLocks noGrp="1"/>
          </p:cNvSpPr>
          <p:nvPr>
            <p:ph sz="half" idx="1"/>
          </p:nvPr>
        </p:nvSpPr>
        <p:spPr>
          <a:xfrm>
            <a:off x="251520" y="260648"/>
            <a:ext cx="2448272" cy="3435134"/>
          </a:xfrm>
          <a:ln>
            <a:solidFill>
              <a:schemeClr val="tx1"/>
            </a:solidFill>
          </a:ln>
        </p:spPr>
        <p:txBody>
          <a:bodyPr>
            <a:normAutofit fontScale="87500" lnSpcReduction="20000"/>
          </a:bodyPr>
          <a:lstStyle/>
          <a:p>
            <a:pPr algn="just">
              <a:lnSpc>
                <a:spcPct val="160000"/>
              </a:lnSpc>
              <a:buClrTx/>
              <a:buFont typeface="Wingdings" pitchFamily="2" charset="2"/>
              <a:buChar char="Ø"/>
            </a:pPr>
            <a:r>
              <a:rPr lang="en-IN" sz="1600" b="1" dirty="0">
                <a:latin typeface="+mj-lt"/>
              </a:rPr>
              <a:t>Northern India :-</a:t>
            </a:r>
          </a:p>
          <a:p>
            <a:pPr algn="just">
              <a:lnSpc>
                <a:spcPct val="160000"/>
              </a:lnSpc>
              <a:buClrTx/>
              <a:buFont typeface="Courier New" pitchFamily="49" charset="0"/>
              <a:buChar char="o"/>
            </a:pPr>
            <a:r>
              <a:rPr lang="en-IN" sz="1600" dirty="0">
                <a:latin typeface="+mj-lt"/>
              </a:rPr>
              <a:t>Arid, less humid climate.</a:t>
            </a:r>
          </a:p>
          <a:p>
            <a:pPr algn="just">
              <a:lnSpc>
                <a:spcPct val="160000"/>
              </a:lnSpc>
              <a:buClrTx/>
              <a:buFont typeface="Courier New" pitchFamily="49" charset="0"/>
              <a:buChar char="o"/>
            </a:pPr>
            <a:r>
              <a:rPr lang="en-IN" sz="1600" dirty="0">
                <a:latin typeface="+mj-lt"/>
              </a:rPr>
              <a:t>Specific ingredients are wheat, rice, saffron, maize, turmeric.</a:t>
            </a:r>
          </a:p>
          <a:p>
            <a:pPr algn="just">
              <a:lnSpc>
                <a:spcPct val="160000"/>
              </a:lnSpc>
              <a:buClrTx/>
              <a:buFont typeface="Courier New" pitchFamily="49" charset="0"/>
              <a:buChar char="o"/>
            </a:pPr>
            <a:r>
              <a:rPr lang="en-IN" sz="1600" dirty="0">
                <a:latin typeface="+mj-lt"/>
              </a:rPr>
              <a:t>Diverse food culture reflects many waves from Mongolia, Persia, Turkey. </a:t>
            </a:r>
          </a:p>
        </p:txBody>
      </p:sp>
      <p:sp>
        <p:nvSpPr>
          <p:cNvPr id="1048624" name="Content Placeholder 3"/>
          <p:cNvSpPr>
            <a:spLocks noGrp="1"/>
          </p:cNvSpPr>
          <p:nvPr>
            <p:ph sz="half" idx="2"/>
          </p:nvPr>
        </p:nvSpPr>
        <p:spPr>
          <a:xfrm>
            <a:off x="251520" y="3861048"/>
            <a:ext cx="2448272" cy="2880320"/>
          </a:xfrm>
          <a:ln>
            <a:solidFill>
              <a:schemeClr val="tx1"/>
            </a:solidFill>
          </a:ln>
        </p:spPr>
        <p:txBody>
          <a:bodyPr>
            <a:normAutofit/>
          </a:bodyPr>
          <a:lstStyle/>
          <a:p>
            <a:pPr algn="just">
              <a:lnSpc>
                <a:spcPct val="160000"/>
              </a:lnSpc>
              <a:buClrTx/>
              <a:buFont typeface="Wingdings" pitchFamily="2" charset="2"/>
              <a:buChar char="Ø"/>
            </a:pPr>
            <a:r>
              <a:rPr lang="en-IN" sz="1600" b="1" dirty="0">
                <a:latin typeface="+mj-lt"/>
              </a:rPr>
              <a:t>Southern India :-</a:t>
            </a:r>
          </a:p>
          <a:p>
            <a:pPr algn="just">
              <a:lnSpc>
                <a:spcPct val="160000"/>
              </a:lnSpc>
              <a:buClrTx/>
              <a:buFont typeface="Courier New" pitchFamily="49" charset="0"/>
              <a:buChar char="o"/>
            </a:pPr>
            <a:r>
              <a:rPr lang="en-IN" sz="1600" dirty="0">
                <a:latin typeface="+mj-lt"/>
              </a:rPr>
              <a:t>Lentils, dried chilies, coconut, tamarind, ginger grow easily on tropical climate.</a:t>
            </a:r>
          </a:p>
          <a:p>
            <a:pPr algn="just">
              <a:lnSpc>
                <a:spcPct val="160000"/>
              </a:lnSpc>
              <a:buClrTx/>
              <a:buFont typeface="Courier New" pitchFamily="49" charset="0"/>
              <a:buChar char="o"/>
            </a:pPr>
            <a:r>
              <a:rPr lang="en-IN" sz="1600" dirty="0">
                <a:latin typeface="+mj-lt"/>
              </a:rPr>
              <a:t>Spices are used so generously here. </a:t>
            </a:r>
          </a:p>
        </p:txBody>
      </p:sp>
      <p:sp>
        <p:nvSpPr>
          <p:cNvPr id="1048625" name="Content Placeholder 2"/>
          <p:cNvSpPr txBox="1"/>
          <p:nvPr/>
        </p:nvSpPr>
        <p:spPr>
          <a:xfrm>
            <a:off x="2966991" y="1879248"/>
            <a:ext cx="2448272" cy="4862120"/>
          </a:xfrm>
          <a:prstGeom prst="rect">
            <a:avLst/>
          </a:prstGeom>
          <a:ln>
            <a:solidFill>
              <a:schemeClr val="tx1"/>
            </a:solidFill>
          </a:ln>
        </p:spPr>
        <p:txBody>
          <a:bodyPr vert="horz" lIns="91440" tIns="45720" rIns="91440" bIns="45720" rtlCol="0">
            <a:normAutofit fontScale="93750" lnSpcReduction="1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algn="just">
              <a:lnSpc>
                <a:spcPct val="150000"/>
              </a:lnSpc>
              <a:buClrTx/>
              <a:buFont typeface="Wingdings" pitchFamily="2" charset="2"/>
              <a:buChar char="Ø"/>
            </a:pPr>
            <a:r>
              <a:rPr lang="en-IN" sz="1600" b="1" dirty="0">
                <a:latin typeface="+mj-lt"/>
              </a:rPr>
              <a:t>Eastern &amp; North-Eastern Region :-</a:t>
            </a:r>
          </a:p>
          <a:p>
            <a:pPr algn="just">
              <a:lnSpc>
                <a:spcPct val="150000"/>
              </a:lnSpc>
              <a:buClrTx/>
              <a:buFont typeface="Courier New" pitchFamily="49" charset="0"/>
              <a:buChar char="o"/>
            </a:pPr>
            <a:r>
              <a:rPr lang="en-IN" sz="1600" dirty="0">
                <a:latin typeface="+mj-lt"/>
              </a:rPr>
              <a:t>No shortage of green veggies, fruits and rice.</a:t>
            </a:r>
          </a:p>
          <a:p>
            <a:pPr algn="just">
              <a:lnSpc>
                <a:spcPct val="150000"/>
              </a:lnSpc>
              <a:buClrTx/>
              <a:buFont typeface="Courier New" pitchFamily="49" charset="0"/>
              <a:buChar char="o"/>
            </a:pPr>
            <a:r>
              <a:rPr lang="en-IN" sz="1600" dirty="0">
                <a:latin typeface="+mj-lt"/>
              </a:rPr>
              <a:t>Sweets are famous in Bengal like Rosogolla, Rasmalai, Payesh.</a:t>
            </a:r>
          </a:p>
          <a:p>
            <a:pPr algn="just">
              <a:lnSpc>
                <a:spcPct val="150000"/>
              </a:lnSpc>
              <a:buClrTx/>
              <a:buFont typeface="Courier New" pitchFamily="49" charset="0"/>
              <a:buChar char="o"/>
            </a:pPr>
            <a:r>
              <a:rPr lang="en-IN" sz="1600" dirty="0">
                <a:latin typeface="+mj-lt"/>
              </a:rPr>
              <a:t>Heavy influence of Mongolian and Chines tradition with momos and mutton in every corner of north east.</a:t>
            </a:r>
          </a:p>
          <a:p>
            <a:pPr algn="just">
              <a:lnSpc>
                <a:spcPct val="150000"/>
              </a:lnSpc>
              <a:buClrTx/>
              <a:buFont typeface="Courier New" pitchFamily="49" charset="0"/>
              <a:buChar char="o"/>
            </a:pPr>
            <a:r>
              <a:rPr lang="en-IN" sz="1600" dirty="0">
                <a:latin typeface="+mj-lt"/>
              </a:rPr>
              <a:t>Aromatic herbs are used.</a:t>
            </a:r>
          </a:p>
        </p:txBody>
      </p:sp>
      <p:sp>
        <p:nvSpPr>
          <p:cNvPr id="1048626" name="Content Placeholder 2"/>
          <p:cNvSpPr txBox="1"/>
          <p:nvPr/>
        </p:nvSpPr>
        <p:spPr>
          <a:xfrm>
            <a:off x="5705073" y="260648"/>
            <a:ext cx="2448272" cy="3456384"/>
          </a:xfrm>
          <a:prstGeom prst="rect">
            <a:avLst/>
          </a:prstGeom>
          <a:ln>
            <a:solidFill>
              <a:schemeClr val="tx1"/>
            </a:solidFill>
          </a:ln>
        </p:spPr>
        <p:txBody>
          <a:bodyPr vert="horz" lIns="91440" tIns="45720" rIns="91440" bIns="45720" rtlCol="0">
            <a:normAutofit fontScale="93750" lnSpcReduction="2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algn="just">
              <a:lnSpc>
                <a:spcPct val="150000"/>
              </a:lnSpc>
              <a:buClrTx/>
              <a:buFont typeface="Wingdings" pitchFamily="2" charset="2"/>
              <a:buChar char="Ø"/>
            </a:pPr>
            <a:r>
              <a:rPr lang="en-IN" sz="1600" b="1" dirty="0">
                <a:latin typeface="+mj-lt"/>
              </a:rPr>
              <a:t>Western Region :-</a:t>
            </a:r>
          </a:p>
          <a:p>
            <a:pPr algn="just">
              <a:lnSpc>
                <a:spcPct val="150000"/>
              </a:lnSpc>
              <a:buClrTx/>
              <a:buFont typeface="Courier New" pitchFamily="49" charset="0"/>
              <a:buChar char="o"/>
            </a:pPr>
            <a:r>
              <a:rPr lang="en-IN" sz="1600" dirty="0">
                <a:latin typeface="+mj-lt"/>
              </a:rPr>
              <a:t>Lies in largely dry stretches of dessert.</a:t>
            </a:r>
          </a:p>
          <a:p>
            <a:pPr algn="just">
              <a:lnSpc>
                <a:spcPct val="150000"/>
              </a:lnSpc>
              <a:buClrTx/>
              <a:buFont typeface="Courier New" pitchFamily="49" charset="0"/>
              <a:buChar char="o"/>
            </a:pPr>
            <a:r>
              <a:rPr lang="en-IN" sz="1600" dirty="0">
                <a:latin typeface="+mj-lt"/>
              </a:rPr>
              <a:t>Jains practice vegetarian diet, where as Rajputs are avid hunters diet consisted of mutton with wide variety of chutneys.</a:t>
            </a:r>
          </a:p>
        </p:txBody>
      </p:sp>
      <p:sp>
        <p:nvSpPr>
          <p:cNvPr id="1048627" name="Content Placeholder 2"/>
          <p:cNvSpPr txBox="1"/>
          <p:nvPr/>
        </p:nvSpPr>
        <p:spPr>
          <a:xfrm>
            <a:off x="5705073" y="3878778"/>
            <a:ext cx="2448272" cy="2864170"/>
          </a:xfrm>
          <a:prstGeom prst="rect">
            <a:avLst/>
          </a:prstGeom>
          <a:ln>
            <a:solidFill>
              <a:schemeClr val="tx1"/>
            </a:solidFill>
          </a:ln>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algn="just">
              <a:buClrTx/>
              <a:buFont typeface="Wingdings" pitchFamily="2" charset="2"/>
              <a:buChar char="Ø"/>
            </a:pPr>
            <a:r>
              <a:rPr lang="en-IN" sz="1600" b="1" dirty="0">
                <a:latin typeface="+mj-lt"/>
              </a:rPr>
              <a:t>Central India :-</a:t>
            </a:r>
          </a:p>
          <a:p>
            <a:pPr algn="just">
              <a:buClrTx/>
              <a:buFont typeface="Courier New" pitchFamily="49" charset="0"/>
              <a:buChar char="o"/>
            </a:pPr>
            <a:r>
              <a:rPr lang="en-IN" sz="1600" dirty="0">
                <a:latin typeface="+mj-lt"/>
              </a:rPr>
              <a:t>Hot and dry climate region.</a:t>
            </a:r>
          </a:p>
          <a:p>
            <a:pPr algn="just">
              <a:buClrTx/>
              <a:buFont typeface="Courier New" pitchFamily="49" charset="0"/>
              <a:buChar char="o"/>
            </a:pPr>
            <a:r>
              <a:rPr lang="en-IN" sz="1600" dirty="0">
                <a:latin typeface="+mj-lt"/>
              </a:rPr>
              <a:t>Food found with somewhat heavy on spices with a mix of sweet, sour, salty, spicy all at once.</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1386</Words>
  <Application>Microsoft Office PowerPoint</Application>
  <PresentationFormat>On-screen Show (4:3)</PresentationFormat>
  <Paragraphs>118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Courier New</vt:lpstr>
      <vt:lpstr>Wingdings</vt:lpstr>
      <vt:lpstr>Adjacency</vt:lpstr>
      <vt:lpstr>Observing  World Food Safety Day  7th June, 2021</vt:lpstr>
      <vt:lpstr>Food </vt:lpstr>
      <vt:lpstr>Food In Anthropology</vt:lpstr>
      <vt:lpstr>Food Evolution </vt:lpstr>
      <vt:lpstr>Biological Aspect Of Food </vt:lpstr>
      <vt:lpstr>Social Aspect Of Food </vt:lpstr>
      <vt:lpstr>Food Variation</vt:lpstr>
      <vt:lpstr>Geo Climatic Food Variation </vt:lpstr>
      <vt:lpstr>Regional  Food Variation in India </vt:lpstr>
      <vt:lpstr>PowerPoint Presentation</vt:lpstr>
      <vt:lpstr>Food Beliefs &amp; Rituals</vt:lpstr>
      <vt:lpstr> Food Safety </vt:lpstr>
      <vt:lpstr>Food Spoilage &amp; Preservation </vt:lpstr>
      <vt:lpstr> Wastage of Food </vt:lpstr>
      <vt:lpstr>PowerPoint Presentation</vt:lpstr>
      <vt:lpstr>Prevention Of Food</vt:lpstr>
      <vt:lpstr>Food Security  </vt:lpstr>
      <vt:lpstr>PowerPoint Presentation</vt:lpstr>
      <vt:lpstr>Food Scheme </vt:lpstr>
      <vt:lpstr>Conclusion</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sagarika das</dc:creator>
  <cp:lastModifiedBy>webel</cp:lastModifiedBy>
  <cp:revision>1</cp:revision>
  <dcterms:created xsi:type="dcterms:W3CDTF">2021-06-01T23:43:29Z</dcterms:created>
  <dcterms:modified xsi:type="dcterms:W3CDTF">2021-06-07T12:36:47Z</dcterms:modified>
</cp:coreProperties>
</file>